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5"/>
  </p:sldMasterIdLst>
  <p:notesMasterIdLst>
    <p:notesMasterId r:id="rId31"/>
  </p:notesMasterIdLst>
  <p:handoutMasterIdLst>
    <p:handoutMasterId r:id="rId32"/>
  </p:handoutMasterIdLst>
  <p:sldIdLst>
    <p:sldId id="261" r:id="rId6"/>
    <p:sldId id="465" r:id="rId7"/>
    <p:sldId id="468" r:id="rId8"/>
    <p:sldId id="470" r:id="rId9"/>
    <p:sldId id="471" r:id="rId10"/>
    <p:sldId id="458" r:id="rId11"/>
    <p:sldId id="459" r:id="rId12"/>
    <p:sldId id="448" r:id="rId13"/>
    <p:sldId id="451" r:id="rId14"/>
    <p:sldId id="472" r:id="rId15"/>
    <p:sldId id="432" r:id="rId16"/>
    <p:sldId id="460" r:id="rId17"/>
    <p:sldId id="452" r:id="rId18"/>
    <p:sldId id="433" r:id="rId19"/>
    <p:sldId id="449" r:id="rId20"/>
    <p:sldId id="453" r:id="rId21"/>
    <p:sldId id="436" r:id="rId22"/>
    <p:sldId id="473" r:id="rId23"/>
    <p:sldId id="474" r:id="rId24"/>
    <p:sldId id="475" r:id="rId25"/>
    <p:sldId id="454" r:id="rId26"/>
    <p:sldId id="442" r:id="rId27"/>
    <p:sldId id="444" r:id="rId28"/>
    <p:sldId id="443" r:id="rId29"/>
    <p:sldId id="476" r:id="rId30"/>
  </p:sldIdLst>
  <p:sldSz cx="12188825" cy="6858000"/>
  <p:notesSz cx="6811963" cy="9942513"/>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39" userDrawn="1">
          <p15:clr>
            <a:srgbClr val="A4A3A4"/>
          </p15:clr>
        </p15:guide>
        <p15:guide id="3" pos="287" userDrawn="1">
          <p15:clr>
            <a:srgbClr val="A4A3A4"/>
          </p15:clr>
        </p15:guide>
        <p15:guide id="4" pos="7415" userDrawn="1">
          <p15:clr>
            <a:srgbClr val="A4A3A4"/>
          </p15:clr>
        </p15:guide>
        <p15:guide id="5" orient="horz" pos="1008" userDrawn="1">
          <p15:clr>
            <a:srgbClr val="A4A3A4"/>
          </p15:clr>
        </p15:guide>
        <p15:guide id="6" orient="horz" pos="3912" userDrawn="1">
          <p15:clr>
            <a:srgbClr val="A4A3A4"/>
          </p15:clr>
        </p15:guide>
        <p15:guide id="17" orient="horz" pos="4152" userDrawn="1">
          <p15:clr>
            <a:srgbClr val="A4A3A4"/>
          </p15:clr>
        </p15:guide>
        <p15:guide id="19" orient="horz" pos="264" userDrawn="1">
          <p15:clr>
            <a:srgbClr val="A4A3A4"/>
          </p15:clr>
        </p15:guide>
        <p15:guide id="20" orient="horz" pos="4008" userDrawn="1">
          <p15:clr>
            <a:srgbClr val="A4A3A4"/>
          </p15:clr>
        </p15:guide>
        <p15:guide id="21" orient="horz" pos="144" userDrawn="1">
          <p15:clr>
            <a:srgbClr val="A4A3A4"/>
          </p15:clr>
        </p15:guide>
        <p15:guide id="22" pos="455"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initials="K" lastIdx="1" clrIdx="0"/>
  <p:cmAuthor id="7" name="Kristen Rosenthal" initials="KR" lastIdx="11" clrIdx="7">
    <p:extLst>
      <p:ext uri="{19B8F6BF-5375-455C-9EA6-DF929625EA0E}">
        <p15:presenceInfo xmlns:p15="http://schemas.microsoft.com/office/powerpoint/2012/main" userId="7dd212ade6d6a6a5" providerId="Windows Live"/>
      </p:ext>
    </p:extLst>
  </p:cmAuthor>
  <p:cmAuthor id="1" name="James Yang" initials="JY" lastIdx="2" clrIdx="1"/>
  <p:cmAuthor id="2" name="tquill@clinicaloptions.com" initials="t" lastIdx="51" clrIdx="2">
    <p:extLst>
      <p:ext uri="{19B8F6BF-5375-455C-9EA6-DF929625EA0E}">
        <p15:presenceInfo xmlns:p15="http://schemas.microsoft.com/office/powerpoint/2012/main" userId="tquill@clinicaloptions.com" providerId="None"/>
      </p:ext>
    </p:extLst>
  </p:cmAuthor>
  <p:cmAuthor id="3" name="mcartwright@clinicaloptions.com" initials="m" lastIdx="69" clrIdx="3">
    <p:extLst>
      <p:ext uri="{19B8F6BF-5375-455C-9EA6-DF929625EA0E}">
        <p15:presenceInfo xmlns:p15="http://schemas.microsoft.com/office/powerpoint/2012/main" userId="mcartwright@clinicaloptions.com" providerId="None"/>
      </p:ext>
    </p:extLst>
  </p:cmAuthor>
  <p:cmAuthor id="4" name=" " initials="MAC" lastIdx="8" clrIdx="4"/>
  <p:cmAuthor id="5" name="Andrew Bowser" initials="AB" lastIdx="6" clrIdx="5"/>
  <p:cmAuthor id="6" name="Melanie Couton" initials="MAC"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108"/>
    <a:srgbClr val="767EB6"/>
    <a:srgbClr val="5861A6"/>
    <a:srgbClr val="6B73B1"/>
    <a:srgbClr val="5962A7"/>
    <a:srgbClr val="4A5FB6"/>
    <a:srgbClr val="3A6EBA"/>
    <a:srgbClr val="A0BAE1"/>
    <a:srgbClr val="E6C01F"/>
    <a:srgbClr val="D2D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4" autoAdjust="0"/>
    <p:restoredTop sz="85714" autoAdjust="0"/>
  </p:normalViewPr>
  <p:slideViewPr>
    <p:cSldViewPr snapToGrid="0">
      <p:cViewPr varScale="1">
        <p:scale>
          <a:sx n="60" d="100"/>
          <a:sy n="60" d="100"/>
        </p:scale>
        <p:origin x="1156" y="48"/>
      </p:cViewPr>
      <p:guideLst>
        <p:guide pos="3839"/>
        <p:guide pos="287"/>
        <p:guide pos="7415"/>
        <p:guide orient="horz" pos="1008"/>
        <p:guide orient="horz" pos="3912"/>
        <p:guide orient="horz" pos="4152"/>
        <p:guide orient="horz" pos="264"/>
        <p:guide orient="horz" pos="4008"/>
        <p:guide orient="horz" pos="144"/>
        <p:guide pos="455"/>
      </p:guideLst>
    </p:cSldViewPr>
  </p:slideViewPr>
  <p:outlineViewPr>
    <p:cViewPr>
      <p:scale>
        <a:sx n="33" d="100"/>
        <a:sy n="33" d="100"/>
      </p:scale>
      <p:origin x="0" y="-1015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1974" y="-78"/>
      </p:cViewPr>
      <p:guideLst>
        <p:guide orient="horz" pos="3132"/>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D8B7A30-3884-4032-A43C-CF1A1E1F3E9B}" type="datetimeFigureOut">
              <a:rPr lang="en-US" smtClean="0"/>
              <a:pPr/>
              <a:t>6/30/2017</a:t>
            </a:fld>
            <a:endParaRPr lang="en-US" dirty="0"/>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0688B266-12A3-4D9F-989F-8EFFC0EB58FA}" type="slidenum">
              <a:rPr lang="en-US" smtClean="0"/>
              <a:pPr/>
              <a:t>‹nº›</a:t>
            </a:fld>
            <a:endParaRPr lang="en-US" dirty="0"/>
          </a:p>
        </p:txBody>
      </p:sp>
    </p:spTree>
    <p:extLst>
      <p:ext uri="{BB962C8B-B14F-4D97-AF65-F5344CB8AC3E}">
        <p14:creationId xmlns:p14="http://schemas.microsoft.com/office/powerpoint/2010/main" val="211020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319139FD-E107-42DD-B86E-057E22DFC8D9}" type="datetimeFigureOut">
              <a:rPr lang="en-US" smtClean="0"/>
              <a:pPr/>
              <a:t>6/30/2017</a:t>
            </a:fld>
            <a:endParaRPr lang="en-US" dirty="0"/>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0217363C-A92A-42FC-85C2-48188A98437F}" type="slidenum">
              <a:rPr lang="en-US" smtClean="0"/>
              <a:pPr/>
              <a:t>‹nº›</a:t>
            </a:fld>
            <a:endParaRPr lang="en-US" dirty="0"/>
          </a:p>
        </p:txBody>
      </p:sp>
    </p:spTree>
    <p:extLst>
      <p:ext uri="{BB962C8B-B14F-4D97-AF65-F5344CB8AC3E}">
        <p14:creationId xmlns:p14="http://schemas.microsoft.com/office/powerpoint/2010/main" val="236927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5D677A-3A00-284D-B20A-E9E410A63AA8}"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8055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AE, adverse event.</a:t>
            </a:r>
          </a:p>
          <a:p>
            <a:endParaRPr lang="en-US" dirty="0"/>
          </a:p>
        </p:txBody>
      </p:sp>
      <p:sp>
        <p:nvSpPr>
          <p:cNvPr id="4" name="Slide Number Placeholder 3"/>
          <p:cNvSpPr>
            <a:spLocks noGrp="1"/>
          </p:cNvSpPr>
          <p:nvPr>
            <p:ph type="sldNum" sz="quarter" idx="10"/>
          </p:nvPr>
        </p:nvSpPr>
        <p:spPr/>
        <p:txBody>
          <a:bodyPr/>
          <a:lstStyle/>
          <a:p>
            <a:fld id="{0217363C-A92A-42FC-85C2-48188A98437F}" type="slidenum">
              <a:rPr lang="en-US" smtClean="0"/>
              <a:pPr/>
              <a:t>12</a:t>
            </a:fld>
            <a:endParaRPr lang="en-US" dirty="0"/>
          </a:p>
        </p:txBody>
      </p:sp>
    </p:spTree>
    <p:extLst>
      <p:ext uri="{BB962C8B-B14F-4D97-AF65-F5344CB8AC3E}">
        <p14:creationId xmlns:p14="http://schemas.microsoft.com/office/powerpoint/2010/main" val="107826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ADL, activities of daily living; AE, adverse event; CTCAE, </a:t>
            </a:r>
            <a:r>
              <a:rPr lang="en-US" sz="1200" b="0" i="1" kern="1200" dirty="0">
                <a:solidFill>
                  <a:schemeClr val="tx1"/>
                </a:solidFill>
                <a:effectLst/>
                <a:latin typeface="+mn-lt"/>
                <a:ea typeface="+mn-ea"/>
                <a:cs typeface="+mn-cs"/>
              </a:rPr>
              <a:t>Common Terminology Criteria for Adverse Events; </a:t>
            </a:r>
            <a:r>
              <a:rPr lang="en-US" i="1" dirty="0"/>
              <a:t>I-O, immuno-oncology; NCI, National Cancer Institute.</a:t>
            </a:r>
          </a:p>
          <a:p>
            <a:endParaRPr lang="en-US" dirty="0"/>
          </a:p>
        </p:txBody>
      </p:sp>
      <p:sp>
        <p:nvSpPr>
          <p:cNvPr id="4" name="Slide Number Placeholder 3"/>
          <p:cNvSpPr>
            <a:spLocks noGrp="1"/>
          </p:cNvSpPr>
          <p:nvPr>
            <p:ph type="sldNum" sz="quarter" idx="10"/>
          </p:nvPr>
        </p:nvSpPr>
        <p:spPr/>
        <p:txBody>
          <a:bodyPr/>
          <a:lstStyle/>
          <a:p>
            <a:fld id="{0217363C-A92A-42FC-85C2-48188A98437F}" type="slidenum">
              <a:rPr lang="en-US" smtClean="0"/>
              <a:pPr/>
              <a:t>13</a:t>
            </a:fld>
            <a:endParaRPr lang="en-US" dirty="0"/>
          </a:p>
        </p:txBody>
      </p:sp>
    </p:spTree>
    <p:extLst>
      <p:ext uri="{BB962C8B-B14F-4D97-AF65-F5344CB8AC3E}">
        <p14:creationId xmlns:p14="http://schemas.microsoft.com/office/powerpoint/2010/main" val="46105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r>
              <a:rPr lang="en-GB" i="1" dirty="0"/>
              <a:t>AE, adverse event.</a:t>
            </a:r>
          </a:p>
        </p:txBody>
      </p:sp>
      <p:sp>
        <p:nvSpPr>
          <p:cNvPr id="4" name="Slide Number Placeholder 3"/>
          <p:cNvSpPr>
            <a:spLocks noGrp="1"/>
          </p:cNvSpPr>
          <p:nvPr>
            <p:ph type="sldNum" sz="quarter" idx="10"/>
          </p:nvPr>
        </p:nvSpPr>
        <p:spPr/>
        <p:txBody>
          <a:bodyPr/>
          <a:lstStyle/>
          <a:p>
            <a:fld id="{5661BC1D-AEA8-4EB0-8C9D-B35E4A7C546D}" type="slidenum">
              <a:rPr lang="en-GB" smtClean="0"/>
              <a:pPr/>
              <a:t>14</a:t>
            </a:fld>
            <a:endParaRPr lang="en-GB" dirty="0"/>
          </a:p>
        </p:txBody>
      </p:sp>
    </p:spTree>
    <p:extLst>
      <p:ext uri="{BB962C8B-B14F-4D97-AF65-F5344CB8AC3E}">
        <p14:creationId xmlns:p14="http://schemas.microsoft.com/office/powerpoint/2010/main" val="205099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AE, adverse event; GI, gastrointestinal.</a:t>
            </a:r>
          </a:p>
        </p:txBody>
      </p:sp>
      <p:sp>
        <p:nvSpPr>
          <p:cNvPr id="4" name="Slide Number Placeholder 3"/>
          <p:cNvSpPr>
            <a:spLocks noGrp="1"/>
          </p:cNvSpPr>
          <p:nvPr>
            <p:ph type="sldNum" sz="quarter" idx="10"/>
          </p:nvPr>
        </p:nvSpPr>
        <p:spPr/>
        <p:txBody>
          <a:bodyPr/>
          <a:lstStyle/>
          <a:p>
            <a:fld id="{0217363C-A92A-42FC-85C2-48188A98437F}" type="slidenum">
              <a:rPr lang="en-US" smtClean="0"/>
              <a:pPr/>
              <a:t>15</a:t>
            </a:fld>
            <a:endParaRPr lang="en-US" dirty="0"/>
          </a:p>
        </p:txBody>
      </p:sp>
    </p:spTree>
    <p:extLst>
      <p:ext uri="{BB962C8B-B14F-4D97-AF65-F5344CB8AC3E}">
        <p14:creationId xmlns:p14="http://schemas.microsoft.com/office/powerpoint/2010/main" val="337383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3663" y="746125"/>
            <a:ext cx="6624637" cy="3727450"/>
          </a:xfrm>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AE, adverse event.</a:t>
            </a:r>
          </a:p>
          <a:p>
            <a:pPr marL="171450" indent="-171450">
              <a:buFont typeface="Arial" panose="020B0604020202020204" pitchFamily="34" charset="0"/>
              <a:buChar char="•"/>
              <a:defRPr/>
            </a:pPr>
            <a:endParaRPr lang="en-US" dirty="0"/>
          </a:p>
          <a:p>
            <a:pPr>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8ABC-9A21-4040-BEC0-7240D040E9BB}"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6947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AE, adverse event.</a:t>
            </a:r>
          </a:p>
          <a:p>
            <a:endParaRPr lang="en-GB" b="0" dirty="0"/>
          </a:p>
        </p:txBody>
      </p:sp>
      <p:sp>
        <p:nvSpPr>
          <p:cNvPr id="4" name="Slide Number Placeholder 3"/>
          <p:cNvSpPr>
            <a:spLocks noGrp="1"/>
          </p:cNvSpPr>
          <p:nvPr>
            <p:ph type="sldNum" sz="quarter" idx="10"/>
          </p:nvPr>
        </p:nvSpPr>
        <p:spPr/>
        <p:txBody>
          <a:bodyPr/>
          <a:lstStyle/>
          <a:p>
            <a:fld id="{5661BC1D-AEA8-4EB0-8C9D-B35E4A7C546D}" type="slidenum">
              <a:rPr lang="en-GB" smtClean="0"/>
              <a:pPr/>
              <a:t>17</a:t>
            </a:fld>
            <a:endParaRPr lang="en-GB" dirty="0"/>
          </a:p>
        </p:txBody>
      </p:sp>
    </p:spTree>
    <p:extLst>
      <p:ext uri="{BB962C8B-B14F-4D97-AF65-F5344CB8AC3E}">
        <p14:creationId xmlns:p14="http://schemas.microsoft.com/office/powerpoint/2010/main" val="15286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p>
        </p:txBody>
      </p:sp>
      <p:sp>
        <p:nvSpPr>
          <p:cNvPr id="4" name="Slide Number Placeholder 3"/>
          <p:cNvSpPr>
            <a:spLocks noGrp="1"/>
          </p:cNvSpPr>
          <p:nvPr>
            <p:ph type="sldNum" sz="quarter" idx="10"/>
          </p:nvPr>
        </p:nvSpPr>
        <p:spPr/>
        <p:txBody>
          <a:bodyPr/>
          <a:lstStyle/>
          <a:p>
            <a:fld id="{0217363C-A92A-42FC-85C2-48188A98437F}" type="slidenum">
              <a:rPr lang="en-US" smtClean="0"/>
              <a:pPr/>
              <a:t>18</a:t>
            </a:fld>
            <a:endParaRPr lang="en-US" dirty="0"/>
          </a:p>
        </p:txBody>
      </p:sp>
    </p:spTree>
    <p:extLst>
      <p:ext uri="{BB962C8B-B14F-4D97-AF65-F5344CB8AC3E}">
        <p14:creationId xmlns:p14="http://schemas.microsoft.com/office/powerpoint/2010/main" val="320968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Nivo, nivolumab; NSCLC, non-small-cell lung cancer; Pembro, pembrolizumab; Tx, treatment.</a:t>
            </a:r>
          </a:p>
        </p:txBody>
      </p:sp>
      <p:sp>
        <p:nvSpPr>
          <p:cNvPr id="4" name="Slide Number Placeholder 3"/>
          <p:cNvSpPr>
            <a:spLocks noGrp="1"/>
          </p:cNvSpPr>
          <p:nvPr>
            <p:ph type="sldNum" sz="quarter" idx="10"/>
          </p:nvPr>
        </p:nvSpPr>
        <p:spPr/>
        <p:txBody>
          <a:bodyPr/>
          <a:lstStyle/>
          <a:p>
            <a:fld id="{0217363C-A92A-42FC-85C2-48188A98437F}" type="slidenum">
              <a:rPr lang="en-US" smtClean="0"/>
              <a:pPr/>
              <a:t>21</a:t>
            </a:fld>
            <a:endParaRPr lang="en-US" dirty="0"/>
          </a:p>
        </p:txBody>
      </p:sp>
    </p:spTree>
    <p:extLst>
      <p:ext uri="{BB962C8B-B14F-4D97-AF65-F5344CB8AC3E}">
        <p14:creationId xmlns:p14="http://schemas.microsoft.com/office/powerpoint/2010/main" val="218602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7363C-A92A-42FC-85C2-48188A98437F}" type="slidenum">
              <a:rPr lang="en-US" smtClean="0"/>
              <a:pPr/>
              <a:t>22</a:t>
            </a:fld>
            <a:endParaRPr lang="en-US" dirty="0"/>
          </a:p>
        </p:txBody>
      </p:sp>
    </p:spTree>
    <p:extLst>
      <p:ext uri="{BB962C8B-B14F-4D97-AF65-F5344CB8AC3E}">
        <p14:creationId xmlns:p14="http://schemas.microsoft.com/office/powerpoint/2010/main" val="122749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7363C-A92A-42FC-85C2-48188A98437F}" type="slidenum">
              <a:rPr lang="en-US" smtClean="0"/>
              <a:pPr/>
              <a:t>23</a:t>
            </a:fld>
            <a:endParaRPr lang="en-US" dirty="0"/>
          </a:p>
        </p:txBody>
      </p:sp>
    </p:spTree>
    <p:extLst>
      <p:ext uri="{BB962C8B-B14F-4D97-AF65-F5344CB8AC3E}">
        <p14:creationId xmlns:p14="http://schemas.microsoft.com/office/powerpoint/2010/main" val="297622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2A303E-9F9C-4A5C-B601-0CEC0C215EBE}" type="slidenum">
              <a:rPr lang="en-US" altLang="en-US">
                <a:solidFill>
                  <a:srgbClr val="000000"/>
                </a:solidFill>
              </a:rPr>
              <a:pPr eaLnBrk="1" hangingPunct="1">
                <a:spcBef>
                  <a:spcPct val="0"/>
                </a:spcBef>
              </a:pPr>
              <a:t>2</a:t>
            </a:fld>
            <a:endParaRPr lang="en-US" altLang="en-US" dirty="0">
              <a:solidFill>
                <a:srgbClr val="000000"/>
              </a:solidFill>
            </a:endParaRPr>
          </a:p>
        </p:txBody>
      </p:sp>
      <p:sp>
        <p:nvSpPr>
          <p:cNvPr id="53251" name="Rectangle 2"/>
          <p:cNvSpPr>
            <a:spLocks noGrp="1" noRot="1" noChangeAspect="1" noChangeArrowheads="1" noTextEdit="1"/>
          </p:cNvSpPr>
          <p:nvPr>
            <p:ph type="sldImg"/>
          </p:nvPr>
        </p:nvSpPr>
        <p:spPr>
          <a:xfrm>
            <a:off x="460375" y="720725"/>
            <a:ext cx="6397625" cy="3600450"/>
          </a:xfrm>
          <a:ln/>
        </p:spPr>
      </p:sp>
      <p:sp>
        <p:nvSpPr>
          <p:cNvPr id="5325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FEFDDE"/>
                </a:solidFill>
                <a:latin typeface="Arial" panose="020B0604020202020204" pitchFamily="34" charset="0"/>
              </a:rPr>
              <a:t>Disclaimer: The materials published on the Clinical Care Options Web site reflect the views of the authors of the CCO material, not those of Clinical Care Options, LLC, the CME providers, or the companies providing educational grants. The materials may discuss uses and dosages for therapeutic products that have not been approved by the United States Food and Drug Administration. A qualified healthcare professional should be consulted before using any therapeutic product discussed. Readers should verify all information and data before treating patients or using any therapies described in these materials.</a:t>
            </a:r>
            <a:endParaRPr lang="en-US" altLang="en-US" dirty="0">
              <a:solidFill>
                <a:srgbClr val="FEFDDE"/>
              </a:solidFill>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5724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F4B66D-E49B-47FB-8B82-CAC86909BAE0}" type="slidenum">
              <a:rPr lang="en-US" altLang="en-US" smtClean="0"/>
              <a:pPr>
                <a:spcBef>
                  <a:spcPct val="0"/>
                </a:spcBef>
              </a:pPr>
              <a:t>25</a:t>
            </a:fld>
            <a:endParaRPr lang="en-US" altLang="en-US" dirty="0"/>
          </a:p>
        </p:txBody>
      </p:sp>
      <p:sp>
        <p:nvSpPr>
          <p:cNvPr id="30723" name="Rectangle 2"/>
          <p:cNvSpPr>
            <a:spLocks noGrp="1" noRot="1" noChangeAspect="1" noChangeArrowheads="1" noTextEdit="1"/>
          </p:cNvSpPr>
          <p:nvPr>
            <p:ph type="sldImg"/>
          </p:nvPr>
        </p:nvSpPr>
        <p:spPr>
          <a:xfrm>
            <a:off x="460375" y="720725"/>
            <a:ext cx="6397625" cy="360045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3249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48DF9C-24C9-424F-BB92-B8073C8E00CD}" type="slidenum">
              <a:rPr lang="en-US" altLang="en-US" smtClean="0"/>
              <a:pPr>
                <a:spcBef>
                  <a:spcPct val="0"/>
                </a:spcBef>
              </a:pPr>
              <a:t>3</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lists the disclosure information of the faculty and staff involved in the development of these slides.</a:t>
            </a:r>
          </a:p>
        </p:txBody>
      </p:sp>
    </p:spTree>
    <p:extLst>
      <p:ext uri="{BB962C8B-B14F-4D97-AF65-F5344CB8AC3E}">
        <p14:creationId xmlns:p14="http://schemas.microsoft.com/office/powerpoint/2010/main" val="418269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ECOG, Eastern Cooperative Oncology Group; NSCLC, non-small-cell lung cancer; PS, performance status; RT, radiation; TPS, tumor proportion score.</a:t>
            </a:r>
          </a:p>
        </p:txBody>
      </p:sp>
      <p:sp>
        <p:nvSpPr>
          <p:cNvPr id="4" name="Slide Number Placeholder 3"/>
          <p:cNvSpPr>
            <a:spLocks noGrp="1"/>
          </p:cNvSpPr>
          <p:nvPr>
            <p:ph type="sldNum" sz="quarter" idx="10"/>
          </p:nvPr>
        </p:nvSpPr>
        <p:spPr/>
        <p:txBody>
          <a:bodyPr/>
          <a:lstStyle/>
          <a:p>
            <a:fld id="{0217363C-A92A-42FC-85C2-48188A98437F}" type="slidenum">
              <a:rPr lang="en-US" smtClean="0"/>
              <a:pPr/>
              <a:t>4</a:t>
            </a:fld>
            <a:endParaRPr lang="en-US" dirty="0"/>
          </a:p>
        </p:txBody>
      </p:sp>
    </p:spTree>
    <p:extLst>
      <p:ext uri="{BB962C8B-B14F-4D97-AF65-F5344CB8AC3E}">
        <p14:creationId xmlns:p14="http://schemas.microsoft.com/office/powerpoint/2010/main" val="351287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AE, adverse event.</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05C8A1-EE1B-4925-924C-0CBAF2225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75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AE, adverse event.</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80583D-1C38-4538-ABCF-4BB8BF3727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14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93663" y="746125"/>
            <a:ext cx="6624637" cy="3727450"/>
          </a:xfrm>
          <a:ln/>
        </p:spPr>
      </p:sp>
      <p:sp>
        <p:nvSpPr>
          <p:cNvPr id="3" name="Notes Placeholder 2"/>
          <p:cNvSpPr>
            <a:spLocks noGrp="1"/>
          </p:cNvSpPr>
          <p:nvPr>
            <p:ph type="body" idx="1"/>
          </p:nvPr>
        </p:nvSpPr>
        <p:spPr/>
        <p:txBody>
          <a:bodyPr>
            <a:normAutofit/>
          </a:bodyPr>
          <a:lstStyle/>
          <a:p>
            <a:pPr>
              <a:defRPr/>
            </a:pPr>
            <a:r>
              <a:rPr lang="en-US" b="0" i="1" dirty="0"/>
              <a:t>ID, infectious disease; I-O, immuno-oncology</a:t>
            </a:r>
          </a:p>
          <a:p>
            <a:pPr>
              <a:defRPr/>
            </a:pPr>
            <a:endParaRPr lang="en-US" b="1" dirty="0"/>
          </a:p>
          <a:p>
            <a:pPr>
              <a:defRPr/>
            </a:pPr>
            <a:r>
              <a:rPr lang="en-US" b="1" dirty="0"/>
              <a:t>References:</a:t>
            </a:r>
            <a:endParaRPr lang="en-US" dirty="0"/>
          </a:p>
          <a:p>
            <a:pPr marL="228600" indent="-228600">
              <a:buFont typeface="+mj-lt"/>
              <a:buAutoNum type="arabicPeriod"/>
              <a:defRPr/>
            </a:pPr>
            <a:r>
              <a:rPr lang="fr-FR" altLang="en-US" spc="-10" dirty="0">
                <a:solidFill>
                  <a:schemeClr val="bg2"/>
                </a:solidFill>
              </a:rPr>
              <a:t>Linardou H, et al. Ann Transl Med. 2016;4:272. </a:t>
            </a:r>
          </a:p>
          <a:p>
            <a:pPr marL="228600" indent="-228600">
              <a:buFont typeface="+mj-lt"/>
              <a:buAutoNum type="arabicPeriod"/>
              <a:defRPr/>
            </a:pPr>
            <a:r>
              <a:rPr lang="fr-FR" altLang="en-US" spc="-10" dirty="0">
                <a:solidFill>
                  <a:schemeClr val="bg2"/>
                </a:solidFill>
              </a:rPr>
              <a:t>Michot JM, et al. Eur J Cancer. 2016;54:139-148.</a:t>
            </a:r>
          </a:p>
          <a:p>
            <a:pPr marL="228600" indent="-228600">
              <a:buFont typeface="+mj-lt"/>
              <a:buAutoNum type="arabicPeriod"/>
              <a:defRPr/>
            </a:pPr>
            <a:r>
              <a:rPr lang="en-US" dirty="0"/>
              <a:t>Atezolizumab [package insert]. South San Francisco, CA: Genentech, Inc.; 2016.</a:t>
            </a:r>
          </a:p>
          <a:p>
            <a:pPr marL="228600" indent="-228600">
              <a:buFont typeface="+mj-lt"/>
              <a:buAutoNum type="arabicPeriod"/>
              <a:defRPr/>
            </a:pPr>
            <a:r>
              <a:rPr lang="en-GB" dirty="0"/>
              <a:t>Pembrolizumab [package insert]. Rahway, NJ: Merck Sharp &amp; Dohme Corp.; 2017.</a:t>
            </a:r>
          </a:p>
          <a:p>
            <a:pPr marL="228600" indent="-228600">
              <a:buFont typeface="+mj-lt"/>
              <a:buAutoNum type="arabicPeriod"/>
              <a:defRPr/>
            </a:pPr>
            <a:r>
              <a:rPr lang="en-GB" dirty="0"/>
              <a:t>Nivolumab [package insert]. Princeton, NJ: Bristol-Myers Squibb Company; 2017.</a:t>
            </a:r>
          </a:p>
          <a:p>
            <a:pPr marL="228600" indent="-228600">
              <a:buFont typeface="+mj-lt"/>
              <a:buAutoNum type="arabicPeriod"/>
              <a:defRPr/>
            </a:pPr>
            <a:r>
              <a:rPr lang="en-GB" dirty="0"/>
              <a:t>Clinical Care Options. Immune Adverse Event Management tool. Available at: www.clinicaloptions.com/ImmuneAETool</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40EA4AB-ADC2-44DC-B1A3-CB62A4919C16}" type="slidenum">
              <a:rPr lang="en-US" smtClean="0">
                <a:solidFill>
                  <a:prstClr val="black"/>
                </a:solidFill>
                <a:latin typeface="Calibri"/>
                <a:cs typeface="+mn-cs"/>
              </a:rPr>
              <a:pPr fontAlgn="auto">
                <a:spcBef>
                  <a:spcPts val="0"/>
                </a:spcBef>
                <a:spcAft>
                  <a:spcPts val="0"/>
                </a:spcAft>
                <a:defRPr/>
              </a:pPr>
              <a:t>9</a:t>
            </a:fld>
            <a:endParaRPr lang="en-US" dirty="0">
              <a:solidFill>
                <a:prstClr val="black"/>
              </a:solidFill>
              <a:latin typeface="Calibri"/>
              <a:cs typeface="+mn-cs"/>
            </a:endParaRPr>
          </a:p>
        </p:txBody>
      </p:sp>
    </p:spTree>
    <p:extLst>
      <p:ext uri="{BB962C8B-B14F-4D97-AF65-F5344CB8AC3E}">
        <p14:creationId xmlns:p14="http://schemas.microsoft.com/office/powerpoint/2010/main" val="49851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ECOG, Eastern Cooperative Oncology Group; PS, performance status</a:t>
            </a:r>
          </a:p>
          <a:p>
            <a:endParaRPr lang="en-US" dirty="0"/>
          </a:p>
        </p:txBody>
      </p:sp>
      <p:sp>
        <p:nvSpPr>
          <p:cNvPr id="4" name="Slide Number Placeholder 3"/>
          <p:cNvSpPr>
            <a:spLocks noGrp="1"/>
          </p:cNvSpPr>
          <p:nvPr>
            <p:ph type="sldNum" sz="quarter" idx="10"/>
          </p:nvPr>
        </p:nvSpPr>
        <p:spPr/>
        <p:txBody>
          <a:bodyPr/>
          <a:lstStyle/>
          <a:p>
            <a:fld id="{0217363C-A92A-42FC-85C2-48188A98437F}" type="slidenum">
              <a:rPr lang="en-US" smtClean="0"/>
              <a:pPr/>
              <a:t>10</a:t>
            </a:fld>
            <a:endParaRPr lang="en-US" dirty="0"/>
          </a:p>
        </p:txBody>
      </p:sp>
    </p:spTree>
    <p:extLst>
      <p:ext uri="{BB962C8B-B14F-4D97-AF65-F5344CB8AC3E}">
        <p14:creationId xmlns:p14="http://schemas.microsoft.com/office/powerpoint/2010/main" val="176624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a:t>
            </a:r>
          </a:p>
        </p:txBody>
      </p:sp>
      <p:sp>
        <p:nvSpPr>
          <p:cNvPr id="4" name="Slide Number Placeholder 3"/>
          <p:cNvSpPr>
            <a:spLocks noGrp="1"/>
          </p:cNvSpPr>
          <p:nvPr>
            <p:ph type="sldNum" sz="quarter" idx="10"/>
          </p:nvPr>
        </p:nvSpPr>
        <p:spPr/>
        <p:txBody>
          <a:bodyPr/>
          <a:lstStyle/>
          <a:p>
            <a:fld id="{0217363C-A92A-42FC-85C2-48188A98437F}" type="slidenum">
              <a:rPr lang="en-US" smtClean="0"/>
              <a:pPr/>
              <a:t>11</a:t>
            </a:fld>
            <a:endParaRPr lang="en-US" dirty="0"/>
          </a:p>
        </p:txBody>
      </p:sp>
    </p:spTree>
    <p:extLst>
      <p:ext uri="{BB962C8B-B14F-4D97-AF65-F5344CB8AC3E}">
        <p14:creationId xmlns:p14="http://schemas.microsoft.com/office/powerpoint/2010/main" val="319252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1875" y="3662363"/>
            <a:ext cx="6076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bwMode="auto">
          <a:xfrm>
            <a:off x="-14288" y="1620838"/>
            <a:ext cx="12211051"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7" name="Picture 6" descr="CCO_ONC_ForPPT.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51925" y="328613"/>
            <a:ext cx="267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14288" y="3662363"/>
            <a:ext cx="12211051" cy="0"/>
          </a:xfrm>
          <a:prstGeom prst="line">
            <a:avLst/>
          </a:prstGeom>
          <a:ln w="28575">
            <a:solidFill>
              <a:srgbClr val="8B3D9A"/>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609441" y="4041649"/>
            <a:ext cx="5180251"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596745" y="1600200"/>
            <a:ext cx="11274663"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056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4518" y="1513047"/>
            <a:ext cx="10874696" cy="4650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041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48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217" y="330201"/>
            <a:ext cx="11241221"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716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086961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1663" y="1510730"/>
            <a:ext cx="5307895"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1006" y="1510730"/>
            <a:ext cx="5228208"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091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6" y="1510730"/>
            <a:ext cx="5228208"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609600" y="238126"/>
            <a:ext cx="1086961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663" y="1510730"/>
            <a:ext cx="5307895"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37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6"/>
            <a:ext cx="11138154" cy="110331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9099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32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15875"/>
            <a:ext cx="121888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4825" y="-15875"/>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14288" y="4519613"/>
            <a:ext cx="12203113" cy="0"/>
          </a:xfrm>
          <a:prstGeom prst="line">
            <a:avLst/>
          </a:prstGeom>
          <a:ln w="28575">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9" name="Picture 6" descr="CCO_ONC_RGB.jpg"/>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48638" y="5876925"/>
            <a:ext cx="36718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1"/>
          </p:nvPr>
        </p:nvSpPr>
        <p:spPr>
          <a:xfrm>
            <a:off x="514217" y="4856673"/>
            <a:ext cx="11281011" cy="1155939"/>
          </a:xfrm>
          <a:prstGeom prst="rect">
            <a:avLst/>
          </a:prstGeo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2" name="Title 1"/>
          <p:cNvSpPr>
            <a:spLocks noGrp="1"/>
          </p:cNvSpPr>
          <p:nvPr>
            <p:ph type="title"/>
          </p:nvPr>
        </p:nvSpPr>
        <p:spPr>
          <a:xfrm>
            <a:off x="514350" y="239714"/>
            <a:ext cx="11241088" cy="1674813"/>
          </a:xfrm>
          <a:prstGeom prst="rect">
            <a:avLst/>
          </a:prstGeom>
        </p:spPr>
        <p:txBody>
          <a:bodyPr/>
          <a:lstStyle>
            <a:lvl1pPr algn="ctr">
              <a:defRPr sz="3900">
                <a:solidFill>
                  <a:schemeClr val="tx1"/>
                </a:solidFill>
              </a:defRPr>
            </a:lvl1pPr>
          </a:lstStyle>
          <a:p>
            <a:r>
              <a:rPr lang="en-US" dirty="0"/>
              <a:t>Click to edit Master title style</a:t>
            </a:r>
          </a:p>
        </p:txBody>
      </p:sp>
      <p:sp>
        <p:nvSpPr>
          <p:cNvPr id="8" name="Content Placeholder 7"/>
          <p:cNvSpPr>
            <a:spLocks noGrp="1"/>
          </p:cNvSpPr>
          <p:nvPr>
            <p:ph sz="quarter" idx="10"/>
          </p:nvPr>
        </p:nvSpPr>
        <p:spPr>
          <a:xfrm>
            <a:off x="609600" y="1895476"/>
            <a:ext cx="1086961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46244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609600" y="238125"/>
            <a:ext cx="108696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600075" y="1517650"/>
            <a:ext cx="10879138"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079492085"/>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hyperlink" Target="http://www.clinicaloptions.com/oncolog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20.jpe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hyperlink" Target="http://www.clinicaloptions.com/oncolog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www.clinicaloptions.com/oncology"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clinicalopti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clinicaloptions.com/oncolog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linicaloptions.com/oncolog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linicaloptions.com/Oncology.aspx"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clinicaloptions.com/Oncology/Treatment%20Updates/Merkel%20Cell%20Carcinoma/Interactive%20Decision%20Support%20Tool/Interactive_Tool.aspx" TargetMode="External"/><Relationship Id="rId4" Type="http://schemas.openxmlformats.org/officeDocument/2006/relationships/hyperlink" Target="https://www.clinicaloptions.com/Oncology/Treatment%20Updates/Expert%20Insights%20in%20NSCLC/Interactive%20Decision%20Support%20Tool/NSCLC_Care_in_2016.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clinicaloptions.com/oncology"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ubTitle" idx="1"/>
          </p:nvPr>
        </p:nvSpPr>
        <p:spPr>
          <a:xfrm>
            <a:off x="609441" y="4041649"/>
            <a:ext cx="5180251" cy="2243821"/>
          </a:xfrm>
        </p:spPr>
        <p:txBody>
          <a:bodyPr/>
          <a:lstStyle/>
          <a:p>
            <a:r>
              <a:rPr lang="en-US" altLang="en-US" dirty="0"/>
              <a:t>Suresh S. Ramalingam, MD</a:t>
            </a:r>
            <a:br>
              <a:rPr lang="en-US" altLang="en-US" dirty="0"/>
            </a:br>
            <a:r>
              <a:rPr lang="en-US" altLang="en-US" sz="1600" b="0" i="1" dirty="0"/>
              <a:t>Professor of Hematology and Medical Oncology</a:t>
            </a:r>
            <a:br>
              <a:rPr lang="en-US" altLang="en-US" sz="1600" b="0" i="1" dirty="0"/>
            </a:br>
            <a:r>
              <a:rPr lang="en-US" altLang="en-US" sz="1600" b="0" i="1" dirty="0"/>
              <a:t>Roberto C. Goizueta Chair for Cancer Research</a:t>
            </a:r>
            <a:br>
              <a:rPr lang="en-US" altLang="en-US" sz="1600" b="0" i="1" dirty="0"/>
            </a:br>
            <a:r>
              <a:rPr lang="en-US" altLang="en-US" sz="1600" b="0" i="1" dirty="0"/>
              <a:t>Director, </a:t>
            </a:r>
            <a:r>
              <a:rPr lang="en-US" altLang="en-US" sz="1600" b="0" dirty="0"/>
              <a:t>Division of Medical Oncology</a:t>
            </a:r>
            <a:br>
              <a:rPr lang="en-US" altLang="en-US" sz="1600" b="0" dirty="0"/>
            </a:br>
            <a:r>
              <a:rPr lang="en-US" altLang="en-US" sz="1600" b="0" i="1" dirty="0"/>
              <a:t>Assistant Dean for Cancer Research</a:t>
            </a:r>
            <a:r>
              <a:rPr lang="en-US" altLang="en-US" sz="1600" b="0" dirty="0"/>
              <a:t/>
            </a:r>
            <a:br>
              <a:rPr lang="en-US" altLang="en-US" sz="1600" b="0" dirty="0"/>
            </a:br>
            <a:r>
              <a:rPr lang="en-US" altLang="en-US" sz="1600" b="0" dirty="0"/>
              <a:t>Emory University School of Medicine</a:t>
            </a:r>
            <a:br>
              <a:rPr lang="en-US" altLang="en-US" sz="1600" b="0" dirty="0"/>
            </a:br>
            <a:r>
              <a:rPr lang="en-US" altLang="en-US" sz="1600" b="0" i="1" dirty="0"/>
              <a:t>Deputy Director, </a:t>
            </a:r>
            <a:r>
              <a:rPr lang="en-US" altLang="en-US" sz="1600" b="0" dirty="0"/>
              <a:t>Winship Cancer Institute</a:t>
            </a:r>
            <a:br>
              <a:rPr lang="en-US" altLang="en-US" sz="1600" b="0" dirty="0"/>
            </a:br>
            <a:r>
              <a:rPr lang="en-US" altLang="en-US" sz="1600" b="0" dirty="0"/>
              <a:t>Atlanta, Georgia</a:t>
            </a:r>
          </a:p>
        </p:txBody>
      </p:sp>
      <p:sp>
        <p:nvSpPr>
          <p:cNvPr id="7" name="Title 6"/>
          <p:cNvSpPr>
            <a:spLocks noGrp="1"/>
          </p:cNvSpPr>
          <p:nvPr>
            <p:ph type="ctrTitle"/>
          </p:nvPr>
        </p:nvSpPr>
        <p:spPr/>
        <p:txBody>
          <a:bodyPr/>
          <a:lstStyle/>
          <a:p>
            <a:r>
              <a:rPr lang="en-US" altLang="en-US" dirty="0"/>
              <a:t>Managing Patients on PD-1/PD-L1 Therapy</a:t>
            </a:r>
            <a:endParaRPr lang="en-US" dirty="0"/>
          </a:p>
        </p:txBody>
      </p:sp>
      <p:sp>
        <p:nvSpPr>
          <p:cNvPr id="5" name="Text Box 21"/>
          <p:cNvSpPr txBox="1">
            <a:spLocks noChangeArrowheads="1"/>
          </p:cNvSpPr>
          <p:nvPr/>
        </p:nvSpPr>
        <p:spPr bwMode="auto">
          <a:xfrm>
            <a:off x="364267" y="6251743"/>
            <a:ext cx="546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50000"/>
              </a:spcBef>
              <a:spcAft>
                <a:spcPct val="0"/>
              </a:spcAft>
              <a:buClrTx/>
              <a:buFontTx/>
              <a:buNone/>
            </a:pPr>
            <a:r>
              <a:rPr lang="en-US" altLang="en-US" sz="1200" b="0" dirty="0">
                <a:solidFill>
                  <a:schemeClr val="tx1"/>
                </a:solidFill>
              </a:rPr>
              <a:t>This activity is supported by educational grants from Genentech and Merck.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2: Pt With Stage IV Adenocarcinoma on Investigational Combination Therapy</a:t>
            </a:r>
          </a:p>
        </p:txBody>
      </p:sp>
      <p:sp>
        <p:nvSpPr>
          <p:cNvPr id="4" name="Content Placeholder 3"/>
          <p:cNvSpPr>
            <a:spLocks noGrp="1"/>
          </p:cNvSpPr>
          <p:nvPr>
            <p:ph idx="1"/>
          </p:nvPr>
        </p:nvSpPr>
        <p:spPr/>
        <p:txBody>
          <a:bodyPr/>
          <a:lstStyle/>
          <a:p>
            <a:r>
              <a:rPr lang="en-US" dirty="0"/>
              <a:t>A 68-yr-old man diagnosed with stage IV lung adenocarcinoma</a:t>
            </a:r>
          </a:p>
          <a:p>
            <a:r>
              <a:rPr lang="en-US" dirty="0"/>
              <a:t>Pathology testing was negative for EGFR mutations, ALK and ROS1 translocations; 10% PD-L1 expression by IHC (22C3)</a:t>
            </a:r>
          </a:p>
          <a:p>
            <a:r>
              <a:rPr lang="en-US" dirty="0"/>
              <a:t>ECOG PS of 1</a:t>
            </a:r>
          </a:p>
          <a:p>
            <a:r>
              <a:rPr lang="en-US" dirty="0"/>
              <a:t>Elected to begin treatment with first-line ipilimumab in combination with nivolumab on a clinical trial</a:t>
            </a:r>
          </a:p>
          <a:p>
            <a:r>
              <a:rPr lang="en-US" dirty="0"/>
              <a:t>He achieved a PR after 4 cycles</a:t>
            </a:r>
          </a:p>
          <a:p>
            <a:r>
              <a:rPr lang="en-US" dirty="0"/>
              <a:t>5 mos into therapy, pt presents with 1-wk history of abdominal cramping, intermittent diarrhea, and hematochezia (grade 2)</a:t>
            </a:r>
          </a:p>
        </p:txBody>
      </p:sp>
      <p:grpSp>
        <p:nvGrpSpPr>
          <p:cNvPr id="12" name="Group 8"/>
          <p:cNvGrpSpPr>
            <a:grpSpLocks/>
          </p:cNvGrpSpPr>
          <p:nvPr/>
        </p:nvGrpSpPr>
        <p:grpSpPr bwMode="auto">
          <a:xfrm>
            <a:off x="9194800" y="6203950"/>
            <a:ext cx="2673350" cy="455613"/>
            <a:chOff x="6294438" y="6210300"/>
            <a:chExt cx="2673350" cy="455613"/>
          </a:xfrm>
        </p:grpSpPr>
        <p:sp>
          <p:nvSpPr>
            <p:cNvPr id="13"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4"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00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Ipilimumab: Immune-Related AEs</a:t>
            </a:r>
          </a:p>
        </p:txBody>
      </p:sp>
      <p:sp>
        <p:nvSpPr>
          <p:cNvPr id="5" name="Content Placeholder 4"/>
          <p:cNvSpPr>
            <a:spLocks noGrp="1"/>
          </p:cNvSpPr>
          <p:nvPr>
            <p:ph idx="1"/>
          </p:nvPr>
        </p:nvSpPr>
        <p:spPr/>
        <p:txBody>
          <a:bodyPr/>
          <a:lstStyle/>
          <a:p>
            <a:r>
              <a:rPr lang="en-US" sz="2800" dirty="0"/>
              <a:t>Mechanism-based AEs (grade ≥ 3)</a:t>
            </a:r>
          </a:p>
          <a:p>
            <a:pPr lvl="1"/>
            <a:r>
              <a:rPr lang="en-US" sz="2600" dirty="0"/>
              <a:t>Colitis (7% to 16%)</a:t>
            </a:r>
          </a:p>
          <a:p>
            <a:pPr lvl="1"/>
            <a:r>
              <a:rPr lang="en-US" sz="2600" dirty="0"/>
              <a:t>Hypophysitis (1.8% to 8.0%)</a:t>
            </a:r>
          </a:p>
          <a:p>
            <a:pPr lvl="1"/>
            <a:r>
              <a:rPr lang="en-US" sz="2600" dirty="0"/>
              <a:t>Hepatitis (2% to 11%)</a:t>
            </a:r>
          </a:p>
          <a:p>
            <a:pPr lvl="1"/>
            <a:r>
              <a:rPr lang="en-US" sz="2600" dirty="0"/>
              <a:t>Skin eruptions (2.5% to 4.0%)</a:t>
            </a:r>
          </a:p>
          <a:p>
            <a:pPr lvl="1"/>
            <a:r>
              <a:rPr lang="en-US" sz="2600" dirty="0"/>
              <a:t>Pneumonitis</a:t>
            </a:r>
          </a:p>
        </p:txBody>
      </p:sp>
      <p:sp>
        <p:nvSpPr>
          <p:cNvPr id="9" name="Text Box 15"/>
          <p:cNvSpPr txBox="1">
            <a:spLocks noChangeArrowheads="1"/>
          </p:cNvSpPr>
          <p:nvPr/>
        </p:nvSpPr>
        <p:spPr bwMode="auto">
          <a:xfrm>
            <a:off x="369973" y="6142693"/>
            <a:ext cx="7853362" cy="523220"/>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400" b="0" spc="-10" dirty="0">
                <a:solidFill>
                  <a:schemeClr val="bg2"/>
                </a:solidFill>
                <a:cs typeface="+mn-cs"/>
              </a:rPr>
              <a:t>Ipilimumab [package insert]. Princeton, NJ: Bristol-Myers Squibb Company; 2015.</a:t>
            </a:r>
          </a:p>
          <a:p>
            <a:pPr>
              <a:defRPr/>
            </a:pPr>
            <a:r>
              <a:rPr lang="fr-FR" altLang="en-US" sz="1400" b="0" spc="-10" dirty="0">
                <a:solidFill>
                  <a:schemeClr val="bg2"/>
                </a:solidFill>
              </a:rPr>
              <a:t>Michot JM, et al. Eur J Cancer. 2016;54:139-148.</a:t>
            </a:r>
          </a:p>
        </p:txBody>
      </p:sp>
      <p:grpSp>
        <p:nvGrpSpPr>
          <p:cNvPr id="13" name="Group 8"/>
          <p:cNvGrpSpPr>
            <a:grpSpLocks/>
          </p:cNvGrpSpPr>
          <p:nvPr/>
        </p:nvGrpSpPr>
        <p:grpSpPr bwMode="auto">
          <a:xfrm>
            <a:off x="9194800" y="6203950"/>
            <a:ext cx="2673350" cy="455613"/>
            <a:chOff x="6294438" y="6210300"/>
            <a:chExt cx="2673350" cy="455613"/>
          </a:xfrm>
        </p:grpSpPr>
        <p:sp>
          <p:nvSpPr>
            <p:cNvPr id="14"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5"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125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en-US" dirty="0"/>
              <a:t>A Clinician’s Guide to Managing Immune-Related AEs: An Interactive Algorithm Tool</a:t>
            </a:r>
          </a:p>
        </p:txBody>
      </p:sp>
      <p:sp>
        <p:nvSpPr>
          <p:cNvPr id="12" name="Rectangle 11"/>
          <p:cNvSpPr>
            <a:spLocks noChangeArrowheads="1"/>
          </p:cNvSpPr>
          <p:nvPr/>
        </p:nvSpPr>
        <p:spPr bwMode="auto">
          <a:xfrm>
            <a:off x="455613" y="6063987"/>
            <a:ext cx="11315699"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defRPr/>
            </a:pPr>
            <a:r>
              <a:rPr lang="en-US" altLang="en-US" sz="2199" dirty="0">
                <a:solidFill>
                  <a:srgbClr val="FFFFFF"/>
                </a:solidFill>
              </a:rPr>
              <a:t>Available at: </a:t>
            </a:r>
            <a:r>
              <a:rPr lang="en-US" altLang="en-US" sz="2199" dirty="0">
                <a:solidFill>
                  <a:srgbClr val="F6A108"/>
                </a:solidFill>
              </a:rPr>
              <a:t>www.clinicaloptions.com/immuneAEtool</a:t>
            </a:r>
          </a:p>
        </p:txBody>
      </p:sp>
      <p:pic>
        <p:nvPicPr>
          <p:cNvPr id="6" name="Picture 5"/>
          <p:cNvPicPr>
            <a:picLocks noChangeAspect="1"/>
          </p:cNvPicPr>
          <p:nvPr/>
        </p:nvPicPr>
        <p:blipFill>
          <a:blip r:embed="rId3"/>
          <a:stretch>
            <a:fillRect/>
          </a:stretch>
        </p:blipFill>
        <p:spPr>
          <a:xfrm>
            <a:off x="5015562" y="2352354"/>
            <a:ext cx="5044033" cy="2578982"/>
          </a:xfrm>
          <a:prstGeom prst="rect">
            <a:avLst/>
          </a:prstGeom>
        </p:spPr>
      </p:pic>
      <p:grpSp>
        <p:nvGrpSpPr>
          <p:cNvPr id="11" name="Group 10"/>
          <p:cNvGrpSpPr/>
          <p:nvPr/>
        </p:nvGrpSpPr>
        <p:grpSpPr>
          <a:xfrm>
            <a:off x="2129230" y="1600200"/>
            <a:ext cx="7930366" cy="4522709"/>
            <a:chOff x="2129229" y="1549465"/>
            <a:chExt cx="7930366" cy="4522709"/>
          </a:xfrm>
        </p:grpSpPr>
        <p:grpSp>
          <p:nvGrpSpPr>
            <p:cNvPr id="5" name="Group 4"/>
            <p:cNvGrpSpPr/>
            <p:nvPr/>
          </p:nvGrpSpPr>
          <p:grpSpPr>
            <a:xfrm>
              <a:off x="2129229" y="1549465"/>
              <a:ext cx="7930366" cy="4521123"/>
              <a:chOff x="2746358" y="1977058"/>
              <a:chExt cx="7930366" cy="4521123"/>
            </a:xfrm>
          </p:grpSpPr>
          <p:sp>
            <p:nvSpPr>
              <p:cNvPr id="3" name="Rectangle 2"/>
              <p:cNvSpPr/>
              <p:nvPr/>
            </p:nvSpPr>
            <p:spPr bwMode="auto">
              <a:xfrm>
                <a:off x="2746358" y="5235190"/>
                <a:ext cx="2988808" cy="1262991"/>
              </a:xfrm>
              <a:prstGeom prst="rect">
                <a:avLst/>
              </a:prstGeom>
              <a:solidFill>
                <a:schemeClr val="tx1"/>
              </a:solidFill>
              <a:ln>
                <a:noFill/>
              </a:ln>
              <a:extLst/>
            </p:spPr>
            <p:txBody>
              <a:bodyPr wrap="squar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pic>
            <p:nvPicPr>
              <p:cNvPr id="9" name="Picture 8"/>
              <p:cNvPicPr>
                <a:picLocks noChangeAspect="1"/>
              </p:cNvPicPr>
              <p:nvPr/>
            </p:nvPicPr>
            <p:blipFill rotWithShape="1">
              <a:blip r:embed="rId4"/>
              <a:srcRect b="84111"/>
              <a:stretch/>
            </p:blipFill>
            <p:spPr>
              <a:xfrm>
                <a:off x="2746358" y="1977058"/>
                <a:ext cx="7930366" cy="796287"/>
              </a:xfrm>
              <a:prstGeom prst="rect">
                <a:avLst/>
              </a:prstGeom>
            </p:spPr>
          </p:pic>
        </p:grpSp>
        <p:pic>
          <p:nvPicPr>
            <p:cNvPr id="4" name="Picture 3"/>
            <p:cNvPicPr>
              <a:picLocks noChangeAspect="1"/>
            </p:cNvPicPr>
            <p:nvPr/>
          </p:nvPicPr>
          <p:blipFill>
            <a:blip r:embed="rId5"/>
            <a:stretch>
              <a:fillRect/>
            </a:stretch>
          </p:blipFill>
          <p:spPr>
            <a:xfrm>
              <a:off x="2129229" y="2352354"/>
              <a:ext cx="3701718" cy="2572380"/>
            </a:xfrm>
            <a:prstGeom prst="rect">
              <a:avLst/>
            </a:prstGeom>
          </p:spPr>
        </p:pic>
        <p:pic>
          <p:nvPicPr>
            <p:cNvPr id="7" name="Picture 6"/>
            <p:cNvPicPr>
              <a:picLocks noChangeAspect="1"/>
            </p:cNvPicPr>
            <p:nvPr/>
          </p:nvPicPr>
          <p:blipFill>
            <a:blip r:embed="rId6"/>
            <a:stretch>
              <a:fillRect/>
            </a:stretch>
          </p:blipFill>
          <p:spPr>
            <a:xfrm>
              <a:off x="5118035" y="2345752"/>
              <a:ext cx="4941559" cy="3726422"/>
            </a:xfrm>
            <a:prstGeom prst="rect">
              <a:avLst/>
            </a:prstGeom>
          </p:spPr>
        </p:pic>
      </p:grpSp>
      <p:grpSp>
        <p:nvGrpSpPr>
          <p:cNvPr id="18" name="Group 8"/>
          <p:cNvGrpSpPr>
            <a:grpSpLocks/>
          </p:cNvGrpSpPr>
          <p:nvPr/>
        </p:nvGrpSpPr>
        <p:grpSpPr bwMode="auto">
          <a:xfrm>
            <a:off x="9194800" y="6203950"/>
            <a:ext cx="2673350" cy="455613"/>
            <a:chOff x="6294438" y="6210300"/>
            <a:chExt cx="2673350" cy="455613"/>
          </a:xfrm>
        </p:grpSpPr>
        <p:sp>
          <p:nvSpPr>
            <p:cNvPr id="19"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7"/>
                </a:rPr>
                <a:t>clinicaloptions.com</a:t>
              </a:r>
              <a:endParaRPr lang="en-US" altLang="en-US" sz="1400" b="0" dirty="0">
                <a:solidFill>
                  <a:schemeClr val="bg2"/>
                </a:solidFill>
              </a:endParaRPr>
            </a:p>
          </p:txBody>
        </p:sp>
        <p:pic>
          <p:nvPicPr>
            <p:cNvPr id="20" name="Picture 10"/>
            <p:cNvPicPr>
              <a:picLocks noChangeAspect="1"/>
            </p:cNvPicPr>
            <p:nvPr/>
          </p:nvPicPr>
          <p:blipFill>
            <a:blip r:embed="rId8">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420991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609600" y="238125"/>
            <a:ext cx="10869613" cy="1103313"/>
          </a:xfrm>
        </p:spPr>
        <p:txBody>
          <a:bodyPr/>
          <a:lstStyle/>
          <a:p>
            <a:r>
              <a:rPr lang="en-US" altLang="en-US" dirty="0"/>
              <a:t>Gastrointestinal Immune-Related AE Management Algorithm</a:t>
            </a:r>
          </a:p>
        </p:txBody>
      </p:sp>
      <p:sp>
        <p:nvSpPr>
          <p:cNvPr id="9219" name="Content Placeholder 2"/>
          <p:cNvSpPr>
            <a:spLocks noGrp="1"/>
          </p:cNvSpPr>
          <p:nvPr>
            <p:ph idx="1"/>
          </p:nvPr>
        </p:nvSpPr>
        <p:spPr>
          <a:xfrm>
            <a:off x="9804400" y="1558925"/>
            <a:ext cx="2330450" cy="4649788"/>
          </a:xfrm>
        </p:spPr>
        <p:txBody>
          <a:bodyPr/>
          <a:lstStyle/>
          <a:p>
            <a:pPr marL="227013" indent="-227013">
              <a:spcAft>
                <a:spcPct val="0"/>
              </a:spcAft>
            </a:pPr>
            <a:r>
              <a:rPr lang="en-US" altLang="en-US" sz="1600" dirty="0"/>
              <a:t>Rule out noninflammatory cause</a:t>
            </a:r>
          </a:p>
          <a:p>
            <a:pPr lvl="1">
              <a:spcAft>
                <a:spcPct val="0"/>
              </a:spcAft>
            </a:pPr>
            <a:r>
              <a:rPr lang="en-US" altLang="en-US" sz="1400" dirty="0"/>
              <a:t>If noninflammatory cause, treat appropriately and continue immunotherapy</a:t>
            </a:r>
          </a:p>
          <a:p>
            <a:pPr marL="227013" indent="-227013">
              <a:spcAft>
                <a:spcPct val="0"/>
              </a:spcAft>
            </a:pPr>
            <a:r>
              <a:rPr lang="en-US" altLang="en-US" sz="1600" dirty="0"/>
              <a:t>Risk of bowel perforations</a:t>
            </a:r>
          </a:p>
          <a:p>
            <a:pPr lvl="1">
              <a:spcAft>
                <a:spcPct val="0"/>
              </a:spcAft>
            </a:pPr>
            <a:r>
              <a:rPr lang="en-US" altLang="en-US" sz="1400" dirty="0"/>
              <a:t>Opiates/narcotics may mask</a:t>
            </a:r>
          </a:p>
          <a:p>
            <a:pPr lvl="1">
              <a:spcAft>
                <a:spcPct val="0"/>
              </a:spcAft>
            </a:pPr>
            <a:r>
              <a:rPr lang="en-US" altLang="en-US" sz="1400" dirty="0"/>
              <a:t>Avoid infliximab</a:t>
            </a:r>
          </a:p>
          <a:p>
            <a:pPr marL="227013" indent="-227013">
              <a:spcAft>
                <a:spcPct val="0"/>
              </a:spcAft>
            </a:pPr>
            <a:r>
              <a:rPr lang="en-US" altLang="en-US" sz="1600" dirty="0"/>
              <a:t>May switch from IV to PO steroids taking into account lower bioavailability</a:t>
            </a:r>
          </a:p>
        </p:txBody>
      </p:sp>
      <p:sp>
        <p:nvSpPr>
          <p:cNvPr id="10" name="Text Box 15"/>
          <p:cNvSpPr txBox="1">
            <a:spLocks noChangeArrowheads="1"/>
          </p:cNvSpPr>
          <p:nvPr/>
        </p:nvSpPr>
        <p:spPr bwMode="auto">
          <a:xfrm>
            <a:off x="412750" y="6142038"/>
            <a:ext cx="7851775" cy="52228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fr-FR" altLang="en-US" sz="1400" b="0" spc="-10" dirty="0">
                <a:solidFill>
                  <a:srgbClr val="CDCDCF"/>
                </a:solidFill>
              </a:rPr>
              <a:t>Villadolid J, et al. Transl Lung Cancer Res. 2015;4:560-575. Michot JM, et al. Eur J Cancer. 2016;54:139-148. Linardou H, et al. Ann Transl Med. 2016;4:272. </a:t>
            </a:r>
          </a:p>
        </p:txBody>
      </p:sp>
      <p:sp>
        <p:nvSpPr>
          <p:cNvPr id="14" name="Right Arrow Callout 2"/>
          <p:cNvSpPr/>
          <p:nvPr/>
        </p:nvSpPr>
        <p:spPr bwMode="auto">
          <a:xfrm>
            <a:off x="490538" y="2365375"/>
            <a:ext cx="2517775" cy="749300"/>
          </a:xfrm>
          <a:prstGeom prst="rightArrowCallout">
            <a:avLst>
              <a:gd name="adj1" fmla="val 100000"/>
              <a:gd name="adj2" fmla="val 50000"/>
              <a:gd name="adj3" fmla="val 0"/>
              <a:gd name="adj4" fmla="val 100000"/>
            </a:avLst>
          </a:prstGeom>
          <a:solidFill>
            <a:schemeClr val="bg2"/>
          </a:solidFill>
          <a:ln w="28575">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400" dirty="0">
                <a:solidFill>
                  <a:schemeClr val="bg2">
                    <a:lumMod val="10000"/>
                  </a:schemeClr>
                </a:solidFill>
                <a:cs typeface="Arial" panose="020B0604020202020204" pitchFamily="34" charset="0"/>
              </a:rPr>
              <a:t>Grade 1</a:t>
            </a:r>
            <a:r>
              <a:rPr lang="en-GB" sz="1200" dirty="0">
                <a:solidFill>
                  <a:schemeClr val="bg2">
                    <a:lumMod val="10000"/>
                  </a:schemeClr>
                </a:solidFill>
                <a:cs typeface="Arial" panose="020B0604020202020204" pitchFamily="34" charset="0"/>
              </a:rPr>
              <a:t/>
            </a:r>
            <a:br>
              <a:rPr lang="en-GB" sz="1200" dirty="0">
                <a:solidFill>
                  <a:schemeClr val="bg2">
                    <a:lumMod val="10000"/>
                  </a:schemeClr>
                </a:solidFill>
                <a:cs typeface="Arial" panose="020B0604020202020204" pitchFamily="34" charset="0"/>
              </a:rPr>
            </a:br>
            <a:r>
              <a:rPr lang="en-GB" sz="1000" u="sng" dirty="0">
                <a:solidFill>
                  <a:schemeClr val="bg2">
                    <a:lumMod val="10000"/>
                  </a:schemeClr>
                </a:solidFill>
                <a:cs typeface="Arial" panose="020B0604020202020204" pitchFamily="34" charset="0"/>
              </a:rPr>
              <a:t>Diarrhea</a:t>
            </a:r>
            <a:r>
              <a:rPr lang="en-GB" sz="1000" dirty="0">
                <a:solidFill>
                  <a:schemeClr val="bg2">
                    <a:lumMod val="10000"/>
                  </a:schemeClr>
                </a:solidFill>
                <a:cs typeface="Arial" panose="020B0604020202020204" pitchFamily="34" charset="0"/>
              </a:rPr>
              <a:t>: </a:t>
            </a:r>
            <a:r>
              <a:rPr lang="en-GB" sz="1000" b="0" dirty="0">
                <a:solidFill>
                  <a:schemeClr val="bg2">
                    <a:lumMod val="10000"/>
                  </a:schemeClr>
                </a:solidFill>
                <a:cs typeface="Arial" panose="020B0604020202020204" pitchFamily="34" charset="0"/>
              </a:rPr>
              <a:t>&lt; 4 stools/day over baseline </a:t>
            </a:r>
            <a:r>
              <a:rPr lang="en-GB" sz="1000" u="sng" dirty="0">
                <a:solidFill>
                  <a:schemeClr val="bg2">
                    <a:lumMod val="10000"/>
                  </a:schemeClr>
                </a:solidFill>
                <a:cs typeface="Arial" panose="020B0604020202020204" pitchFamily="34" charset="0"/>
              </a:rPr>
              <a:t>Colitis</a:t>
            </a:r>
            <a:r>
              <a:rPr lang="en-GB" sz="1000" dirty="0">
                <a:solidFill>
                  <a:schemeClr val="bg2">
                    <a:lumMod val="10000"/>
                  </a:schemeClr>
                </a:solidFill>
                <a:cs typeface="Arial" panose="020B0604020202020204" pitchFamily="34" charset="0"/>
              </a:rPr>
              <a:t>: </a:t>
            </a:r>
            <a:r>
              <a:rPr lang="en-GB" sz="1000" b="0" dirty="0">
                <a:solidFill>
                  <a:schemeClr val="bg2">
                    <a:lumMod val="10000"/>
                  </a:schemeClr>
                </a:solidFill>
                <a:cs typeface="Arial" panose="020B0604020202020204" pitchFamily="34" charset="0"/>
              </a:rPr>
              <a:t>asymptomatic</a:t>
            </a:r>
          </a:p>
        </p:txBody>
      </p:sp>
      <p:sp>
        <p:nvSpPr>
          <p:cNvPr id="15" name="Right Arrow Callout 38"/>
          <p:cNvSpPr/>
          <p:nvPr/>
        </p:nvSpPr>
        <p:spPr bwMode="auto">
          <a:xfrm>
            <a:off x="493713" y="3213100"/>
            <a:ext cx="2514600" cy="1397000"/>
          </a:xfrm>
          <a:prstGeom prst="rightArrowCallout">
            <a:avLst>
              <a:gd name="adj1" fmla="val 100000"/>
              <a:gd name="adj2" fmla="val 50000"/>
              <a:gd name="adj3" fmla="val 0"/>
              <a:gd name="adj4" fmla="val 100000"/>
            </a:avLst>
          </a:prstGeom>
          <a:solidFill>
            <a:schemeClr val="bg2"/>
          </a:solidFill>
          <a:ln w="28575">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400" dirty="0">
                <a:solidFill>
                  <a:schemeClr val="bg2">
                    <a:lumMod val="10000"/>
                  </a:schemeClr>
                </a:solidFill>
                <a:cs typeface="Arial" panose="020B0604020202020204" pitchFamily="34" charset="0"/>
              </a:rPr>
              <a:t>Grade 2</a:t>
            </a:r>
          </a:p>
          <a:p>
            <a:pPr algn="ctr">
              <a:defRPr/>
            </a:pPr>
            <a:r>
              <a:rPr lang="en-GB" sz="1000" u="sng" dirty="0">
                <a:solidFill>
                  <a:schemeClr val="bg2">
                    <a:lumMod val="10000"/>
                  </a:schemeClr>
                </a:solidFill>
                <a:cs typeface="Arial" panose="020B0604020202020204" pitchFamily="34" charset="0"/>
              </a:rPr>
              <a:t>Diarrhea</a:t>
            </a:r>
            <a:r>
              <a:rPr lang="en-GB" sz="1000" dirty="0">
                <a:solidFill>
                  <a:schemeClr val="bg2">
                    <a:lumMod val="10000"/>
                  </a:schemeClr>
                </a:solidFill>
                <a:cs typeface="Arial" panose="020B0604020202020204" pitchFamily="34" charset="0"/>
              </a:rPr>
              <a:t>:</a:t>
            </a:r>
            <a:r>
              <a:rPr lang="en-GB" sz="1000" b="0" dirty="0">
                <a:solidFill>
                  <a:schemeClr val="bg2">
                    <a:lumMod val="10000"/>
                  </a:schemeClr>
                </a:solidFill>
                <a:cs typeface="Arial" panose="020B0604020202020204" pitchFamily="34" charset="0"/>
              </a:rPr>
              <a:t> 4-6 stools/day over baseline; IV fluids indicated &lt; 24 hrs; </a:t>
            </a:r>
            <a:br>
              <a:rPr lang="en-GB" sz="1000" b="0" dirty="0">
                <a:solidFill>
                  <a:schemeClr val="bg2">
                    <a:lumMod val="10000"/>
                  </a:schemeClr>
                </a:solidFill>
                <a:cs typeface="Arial" panose="020B0604020202020204" pitchFamily="34" charset="0"/>
              </a:rPr>
            </a:br>
            <a:r>
              <a:rPr lang="en-GB" sz="1000" b="0" dirty="0">
                <a:solidFill>
                  <a:schemeClr val="bg2">
                    <a:lumMod val="10000"/>
                  </a:schemeClr>
                </a:solidFill>
                <a:cs typeface="Arial" panose="020B0604020202020204" pitchFamily="34" charset="0"/>
              </a:rPr>
              <a:t>not interfering with ADL </a:t>
            </a:r>
            <a:br>
              <a:rPr lang="en-GB" sz="1000" b="0" dirty="0">
                <a:solidFill>
                  <a:schemeClr val="bg2">
                    <a:lumMod val="10000"/>
                  </a:schemeClr>
                </a:solidFill>
                <a:cs typeface="Arial" panose="020B0604020202020204" pitchFamily="34" charset="0"/>
              </a:rPr>
            </a:br>
            <a:r>
              <a:rPr lang="en-GB" sz="1000" u="sng" dirty="0">
                <a:solidFill>
                  <a:schemeClr val="bg2">
                    <a:lumMod val="10000"/>
                  </a:schemeClr>
                </a:solidFill>
                <a:cs typeface="Arial" panose="020B0604020202020204" pitchFamily="34" charset="0"/>
              </a:rPr>
              <a:t>Colitis</a:t>
            </a:r>
            <a:r>
              <a:rPr lang="en-GB" sz="1000" dirty="0">
                <a:solidFill>
                  <a:schemeClr val="bg2">
                    <a:lumMod val="10000"/>
                  </a:schemeClr>
                </a:solidFill>
                <a:cs typeface="Arial" panose="020B0604020202020204" pitchFamily="34" charset="0"/>
              </a:rPr>
              <a:t>:</a:t>
            </a:r>
            <a:r>
              <a:rPr lang="en-GB" sz="1000" b="0" dirty="0">
                <a:solidFill>
                  <a:schemeClr val="bg2">
                    <a:lumMod val="10000"/>
                  </a:schemeClr>
                </a:solidFill>
                <a:cs typeface="Arial" panose="020B0604020202020204" pitchFamily="34" charset="0"/>
              </a:rPr>
              <a:t> abdominal pain, blood in stool</a:t>
            </a:r>
          </a:p>
        </p:txBody>
      </p:sp>
      <p:sp>
        <p:nvSpPr>
          <p:cNvPr id="16" name="Right Arrow Callout 39"/>
          <p:cNvSpPr/>
          <p:nvPr/>
        </p:nvSpPr>
        <p:spPr bwMode="auto">
          <a:xfrm>
            <a:off x="493713" y="4692650"/>
            <a:ext cx="2514600" cy="1482725"/>
          </a:xfrm>
          <a:prstGeom prst="rightArrowCallout">
            <a:avLst>
              <a:gd name="adj1" fmla="val 100000"/>
              <a:gd name="adj2" fmla="val 50000"/>
              <a:gd name="adj3" fmla="val 0"/>
              <a:gd name="adj4" fmla="val 100000"/>
            </a:avLst>
          </a:prstGeom>
          <a:solidFill>
            <a:schemeClr val="bg2"/>
          </a:solidFill>
          <a:ln w="28575">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400" dirty="0">
                <a:solidFill>
                  <a:schemeClr val="bg2">
                    <a:lumMod val="10000"/>
                  </a:schemeClr>
                </a:solidFill>
                <a:cs typeface="Arial" panose="020B0604020202020204" pitchFamily="34" charset="0"/>
              </a:rPr>
              <a:t>Grade 3/4 </a:t>
            </a:r>
            <a:r>
              <a:rPr lang="en-GB" sz="1200" dirty="0">
                <a:solidFill>
                  <a:schemeClr val="bg2">
                    <a:lumMod val="10000"/>
                  </a:schemeClr>
                </a:solidFill>
                <a:cs typeface="Arial" panose="020B0604020202020204" pitchFamily="34" charset="0"/>
              </a:rPr>
              <a:t/>
            </a:r>
            <a:br>
              <a:rPr lang="en-GB" sz="1200" dirty="0">
                <a:solidFill>
                  <a:schemeClr val="bg2">
                    <a:lumMod val="10000"/>
                  </a:schemeClr>
                </a:solidFill>
                <a:cs typeface="Arial" panose="020B0604020202020204" pitchFamily="34" charset="0"/>
              </a:rPr>
            </a:br>
            <a:r>
              <a:rPr lang="en-GB" sz="1000" u="sng" dirty="0">
                <a:solidFill>
                  <a:schemeClr val="bg2">
                    <a:lumMod val="10000"/>
                  </a:schemeClr>
                </a:solidFill>
                <a:latin typeface="+mj-lt"/>
                <a:cs typeface="Arial" panose="020B0604020202020204" pitchFamily="34" charset="0"/>
              </a:rPr>
              <a:t>Diarrhea (G3)</a:t>
            </a:r>
            <a:r>
              <a:rPr lang="en-GB" sz="1000" dirty="0">
                <a:solidFill>
                  <a:schemeClr val="bg2">
                    <a:lumMod val="10000"/>
                  </a:schemeClr>
                </a:solidFill>
                <a:latin typeface="+mj-lt"/>
                <a:cs typeface="Arial" panose="020B0604020202020204" pitchFamily="34" charset="0"/>
              </a:rPr>
              <a:t>: </a:t>
            </a:r>
            <a:r>
              <a:rPr lang="en-US" sz="1000" b="0" dirty="0">
                <a:solidFill>
                  <a:schemeClr val="bg2">
                    <a:lumMod val="10000"/>
                  </a:schemeClr>
                </a:solidFill>
                <a:latin typeface="+mj-lt"/>
              </a:rPr>
              <a:t>≥ </a:t>
            </a:r>
            <a:r>
              <a:rPr lang="en-GB" sz="1000" b="0" dirty="0">
                <a:solidFill>
                  <a:schemeClr val="bg2">
                    <a:lumMod val="10000"/>
                  </a:schemeClr>
                </a:solidFill>
                <a:latin typeface="+mj-lt"/>
                <a:cs typeface="Arial" panose="020B0604020202020204" pitchFamily="34" charset="0"/>
              </a:rPr>
              <a:t>7 stools/day over baseline, incontinence; IV fluids </a:t>
            </a:r>
            <a:r>
              <a:rPr lang="en-US" sz="1000" b="0" dirty="0">
                <a:solidFill>
                  <a:schemeClr val="bg2">
                    <a:lumMod val="10000"/>
                  </a:schemeClr>
                </a:solidFill>
              </a:rPr>
              <a:t>≥ </a:t>
            </a:r>
            <a:r>
              <a:rPr lang="en-GB" sz="1000" b="0" dirty="0">
                <a:solidFill>
                  <a:schemeClr val="bg2">
                    <a:lumMod val="10000"/>
                  </a:schemeClr>
                </a:solidFill>
                <a:latin typeface="+mj-lt"/>
                <a:cs typeface="Arial" panose="020B0604020202020204" pitchFamily="34" charset="0"/>
              </a:rPr>
              <a:t>24 hrs; interfering with ADL</a:t>
            </a:r>
            <a:br>
              <a:rPr lang="en-GB" sz="1000" b="0" dirty="0">
                <a:solidFill>
                  <a:schemeClr val="bg2">
                    <a:lumMod val="10000"/>
                  </a:schemeClr>
                </a:solidFill>
                <a:latin typeface="+mj-lt"/>
                <a:cs typeface="Arial" panose="020B0604020202020204" pitchFamily="34" charset="0"/>
              </a:rPr>
            </a:br>
            <a:r>
              <a:rPr lang="en-GB" sz="1000" u="sng" dirty="0">
                <a:solidFill>
                  <a:schemeClr val="bg2">
                    <a:lumMod val="10000"/>
                  </a:schemeClr>
                </a:solidFill>
                <a:latin typeface="+mj-lt"/>
                <a:cs typeface="Arial" panose="020B0604020202020204" pitchFamily="34" charset="0"/>
              </a:rPr>
              <a:t>Colitis (G3)</a:t>
            </a:r>
            <a:r>
              <a:rPr lang="en-GB" sz="1000" dirty="0">
                <a:solidFill>
                  <a:schemeClr val="bg2">
                    <a:lumMod val="10000"/>
                  </a:schemeClr>
                </a:solidFill>
                <a:latin typeface="+mj-lt"/>
                <a:cs typeface="Arial" panose="020B0604020202020204" pitchFamily="34" charset="0"/>
              </a:rPr>
              <a:t>: </a:t>
            </a:r>
            <a:r>
              <a:rPr lang="en-GB" sz="1000" b="0" dirty="0">
                <a:solidFill>
                  <a:schemeClr val="bg2">
                    <a:lumMod val="10000"/>
                  </a:schemeClr>
                </a:solidFill>
                <a:latin typeface="+mj-lt"/>
                <a:cs typeface="Arial" panose="020B0604020202020204" pitchFamily="34" charset="0"/>
              </a:rPr>
              <a:t>severe abdominal pain; medical intervention indicated, </a:t>
            </a:r>
            <a:br>
              <a:rPr lang="en-GB" sz="1000" b="0" dirty="0">
                <a:solidFill>
                  <a:schemeClr val="bg2">
                    <a:lumMod val="10000"/>
                  </a:schemeClr>
                </a:solidFill>
                <a:latin typeface="+mj-lt"/>
                <a:cs typeface="Arial" panose="020B0604020202020204" pitchFamily="34" charset="0"/>
              </a:rPr>
            </a:br>
            <a:r>
              <a:rPr lang="en-GB" sz="1000" b="0" dirty="0">
                <a:solidFill>
                  <a:schemeClr val="bg2">
                    <a:lumMod val="10000"/>
                  </a:schemeClr>
                </a:solidFill>
                <a:latin typeface="+mj-lt"/>
                <a:cs typeface="Arial" panose="020B0604020202020204" pitchFamily="34" charset="0"/>
              </a:rPr>
              <a:t>peritoneal signs </a:t>
            </a:r>
            <a:br>
              <a:rPr lang="en-GB" sz="1000" b="0" dirty="0">
                <a:solidFill>
                  <a:schemeClr val="bg2">
                    <a:lumMod val="10000"/>
                  </a:schemeClr>
                </a:solidFill>
                <a:latin typeface="+mj-lt"/>
                <a:cs typeface="Arial" panose="020B0604020202020204" pitchFamily="34" charset="0"/>
              </a:rPr>
            </a:br>
            <a:r>
              <a:rPr lang="en-GB" sz="1000" dirty="0">
                <a:solidFill>
                  <a:schemeClr val="bg2">
                    <a:lumMod val="10000"/>
                  </a:schemeClr>
                </a:solidFill>
                <a:latin typeface="+mj-lt"/>
                <a:cs typeface="Arial" panose="020B0604020202020204" pitchFamily="34" charset="0"/>
              </a:rPr>
              <a:t>G4:</a:t>
            </a:r>
            <a:r>
              <a:rPr lang="en-GB" sz="1000" b="0" dirty="0">
                <a:solidFill>
                  <a:schemeClr val="bg2">
                    <a:lumMod val="10000"/>
                  </a:schemeClr>
                </a:solidFill>
                <a:latin typeface="+mj-lt"/>
                <a:cs typeface="Arial" panose="020B0604020202020204" pitchFamily="34" charset="0"/>
              </a:rPr>
              <a:t> life threatening, perforation</a:t>
            </a:r>
          </a:p>
        </p:txBody>
      </p:sp>
      <p:sp>
        <p:nvSpPr>
          <p:cNvPr id="17" name="Right Arrow Callout 41"/>
          <p:cNvSpPr/>
          <p:nvPr/>
        </p:nvSpPr>
        <p:spPr bwMode="auto">
          <a:xfrm>
            <a:off x="3386138" y="2365375"/>
            <a:ext cx="2419350" cy="749300"/>
          </a:xfrm>
          <a:prstGeom prst="rightArrowCallout">
            <a:avLst>
              <a:gd name="adj1" fmla="val 0"/>
              <a:gd name="adj2" fmla="val 50000"/>
              <a:gd name="adj3" fmla="val 0"/>
              <a:gd name="adj4" fmla="val 10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Continue I-O therapy per protocol</a:t>
            </a:r>
          </a:p>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Symptomatic treatment</a:t>
            </a:r>
          </a:p>
        </p:txBody>
      </p:sp>
      <p:sp>
        <p:nvSpPr>
          <p:cNvPr id="18" name="Right Arrow Callout 42"/>
          <p:cNvSpPr/>
          <p:nvPr/>
        </p:nvSpPr>
        <p:spPr bwMode="auto">
          <a:xfrm>
            <a:off x="3386138" y="3219450"/>
            <a:ext cx="2408237" cy="1384300"/>
          </a:xfrm>
          <a:prstGeom prst="rightArrowCallout">
            <a:avLst>
              <a:gd name="adj1" fmla="val 0"/>
              <a:gd name="adj2" fmla="val 50000"/>
              <a:gd name="adj3" fmla="val 0"/>
              <a:gd name="adj4" fmla="val 10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Delay I-O therapy per protocol</a:t>
            </a:r>
          </a:p>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Symptomatic treatment</a:t>
            </a:r>
          </a:p>
        </p:txBody>
      </p:sp>
      <p:sp>
        <p:nvSpPr>
          <p:cNvPr id="19" name="Right Arrow Callout 44"/>
          <p:cNvSpPr/>
          <p:nvPr/>
        </p:nvSpPr>
        <p:spPr bwMode="auto">
          <a:xfrm>
            <a:off x="3386138" y="4692650"/>
            <a:ext cx="2403475" cy="1482725"/>
          </a:xfrm>
          <a:prstGeom prst="rightArrowCallout">
            <a:avLst>
              <a:gd name="adj1" fmla="val 25000"/>
              <a:gd name="adj2" fmla="val 50000"/>
              <a:gd name="adj3" fmla="val 0"/>
              <a:gd name="adj4" fmla="val 10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Discontinue I-O therapy per protocol</a:t>
            </a:r>
          </a:p>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1.0-2.0 mg/kg/day methylprednisolone IV or IV equivalent</a:t>
            </a:r>
          </a:p>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Add prophylactic antibiotics for opportunistic infections</a:t>
            </a:r>
          </a:p>
          <a:p>
            <a:pPr marL="227013" indent="-173038">
              <a:buFont typeface="Wingdings" panose="05000000000000000000" pitchFamily="2" charset="2"/>
              <a:buChar char="§"/>
              <a:defRPr/>
            </a:pPr>
            <a:r>
              <a:rPr lang="en-GB" sz="1100" b="0" dirty="0">
                <a:solidFill>
                  <a:schemeClr val="bg2">
                    <a:lumMod val="10000"/>
                  </a:schemeClr>
                </a:solidFill>
                <a:cs typeface="Arial" panose="020B0604020202020204" pitchFamily="34" charset="0"/>
              </a:rPr>
              <a:t>Consider lower endoscopy</a:t>
            </a:r>
          </a:p>
        </p:txBody>
      </p:sp>
      <p:sp>
        <p:nvSpPr>
          <p:cNvPr id="20" name="Rectangle 19"/>
          <p:cNvSpPr/>
          <p:nvPr/>
        </p:nvSpPr>
        <p:spPr bwMode="auto">
          <a:xfrm>
            <a:off x="6173788" y="2365375"/>
            <a:ext cx="3603625" cy="7493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anchor="ctr"/>
          <a:lstStyle/>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Close monitoring for worsening symptoms.</a:t>
            </a:r>
          </a:p>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Educate pt to report worsening immediately</a:t>
            </a:r>
          </a:p>
          <a:p>
            <a:pPr marL="285750" indent="-169863">
              <a:buFont typeface="Wingdings" panose="05000000000000000000" pitchFamily="2" charset="2"/>
              <a:buChar char="§"/>
              <a:defRPr/>
            </a:pPr>
            <a:r>
              <a:rPr lang="en-GB" sz="1000" u="sng" dirty="0">
                <a:solidFill>
                  <a:schemeClr val="bg2">
                    <a:lumMod val="10000"/>
                  </a:schemeClr>
                </a:solidFill>
                <a:cs typeface="Arial" panose="020B0604020202020204" pitchFamily="34" charset="0"/>
              </a:rPr>
              <a:t>If worsens</a:t>
            </a:r>
            <a:r>
              <a:rPr lang="en-GB" sz="1000" dirty="0">
                <a:solidFill>
                  <a:schemeClr val="bg2">
                    <a:lumMod val="10000"/>
                  </a:schemeClr>
                </a:solidFill>
                <a:cs typeface="Arial" panose="020B0604020202020204" pitchFamily="34" charset="0"/>
              </a:rPr>
              <a:t>: </a:t>
            </a:r>
            <a:r>
              <a:rPr lang="en-GB" sz="1000" b="0" dirty="0">
                <a:solidFill>
                  <a:schemeClr val="bg2">
                    <a:lumMod val="10000"/>
                  </a:schemeClr>
                </a:solidFill>
                <a:cs typeface="Arial" panose="020B0604020202020204" pitchFamily="34" charset="0"/>
              </a:rPr>
              <a:t>treat as grade 2 or 3/4</a:t>
            </a:r>
          </a:p>
        </p:txBody>
      </p:sp>
      <p:sp>
        <p:nvSpPr>
          <p:cNvPr id="22" name="Rectangle 21"/>
          <p:cNvSpPr/>
          <p:nvPr/>
        </p:nvSpPr>
        <p:spPr bwMode="auto">
          <a:xfrm>
            <a:off x="6173788" y="4686300"/>
            <a:ext cx="3603625" cy="1495425"/>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anchor="ctr"/>
          <a:lstStyle/>
          <a:p>
            <a:pPr marL="115887">
              <a:defRPr/>
            </a:pPr>
            <a:r>
              <a:rPr lang="en-GB" sz="1000" u="sng" dirty="0">
                <a:solidFill>
                  <a:schemeClr val="bg2">
                    <a:lumMod val="10000"/>
                  </a:schemeClr>
                </a:solidFill>
                <a:cs typeface="Arial" panose="020B0604020202020204" pitchFamily="34" charset="0"/>
              </a:rPr>
              <a:t>If improves</a:t>
            </a:r>
            <a:r>
              <a:rPr lang="en-GB" sz="1000" dirty="0">
                <a:solidFill>
                  <a:schemeClr val="bg2">
                    <a:lumMod val="10000"/>
                  </a:schemeClr>
                </a:solidFill>
                <a:cs typeface="Arial" panose="020B0604020202020204" pitchFamily="34" charset="0"/>
              </a:rPr>
              <a:t>:</a:t>
            </a:r>
          </a:p>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Continue steroids until grade 1, then taper over at least 1 mo</a:t>
            </a:r>
          </a:p>
          <a:p>
            <a:pPr marL="115887">
              <a:defRPr/>
            </a:pPr>
            <a:r>
              <a:rPr lang="en-GB" sz="1000" u="sng" dirty="0">
                <a:solidFill>
                  <a:schemeClr val="bg2">
                    <a:lumMod val="10000"/>
                  </a:schemeClr>
                </a:solidFill>
                <a:cs typeface="Arial" panose="020B0604020202020204" pitchFamily="34" charset="0"/>
              </a:rPr>
              <a:t>If persists &gt; 3-5 days or recurs after improvement</a:t>
            </a:r>
            <a:r>
              <a:rPr lang="en-GB" sz="1000" dirty="0">
                <a:solidFill>
                  <a:schemeClr val="bg2">
                    <a:lumMod val="10000"/>
                  </a:schemeClr>
                </a:solidFill>
                <a:cs typeface="Arial" panose="020B0604020202020204" pitchFamily="34" charset="0"/>
              </a:rPr>
              <a:t>;</a:t>
            </a:r>
          </a:p>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Add infliximab 5 mg/kg (if no contradiction). </a:t>
            </a:r>
            <a:br>
              <a:rPr lang="en-GB" sz="1000" b="0" dirty="0">
                <a:solidFill>
                  <a:schemeClr val="bg2">
                    <a:lumMod val="10000"/>
                  </a:schemeClr>
                </a:solidFill>
                <a:cs typeface="Arial" panose="020B0604020202020204" pitchFamily="34" charset="0"/>
              </a:rPr>
            </a:br>
            <a:r>
              <a:rPr lang="en-GB" sz="1000" b="0" dirty="0">
                <a:solidFill>
                  <a:schemeClr val="bg2">
                    <a:lumMod val="10000"/>
                  </a:schemeClr>
                </a:solidFill>
                <a:cs typeface="Arial" panose="020B0604020202020204" pitchFamily="34" charset="0"/>
              </a:rPr>
              <a:t>Note: Infliximib should not be used in cases of perforation or sepsis</a:t>
            </a:r>
          </a:p>
        </p:txBody>
      </p:sp>
      <p:sp>
        <p:nvSpPr>
          <p:cNvPr id="6" name="TextBox 5"/>
          <p:cNvSpPr txBox="1"/>
          <p:nvPr/>
        </p:nvSpPr>
        <p:spPr>
          <a:xfrm>
            <a:off x="490538" y="1604963"/>
            <a:ext cx="2517775" cy="685800"/>
          </a:xfrm>
          <a:prstGeom prst="rect">
            <a:avLst/>
          </a:prstGeom>
          <a:solidFill>
            <a:schemeClr val="bg2"/>
          </a:solidFill>
          <a:ln w="28575">
            <a:noFill/>
          </a:ln>
        </p:spPr>
        <p:txBody>
          <a:bodyPr anchor="ctr" anchorCtr="1"/>
          <a:lstStyle/>
          <a:p>
            <a:pPr algn="ctr">
              <a:defRPr/>
            </a:pPr>
            <a:r>
              <a:rPr lang="en-US" sz="1400" dirty="0">
                <a:solidFill>
                  <a:schemeClr val="bg2">
                    <a:lumMod val="10000"/>
                  </a:schemeClr>
                </a:solidFill>
              </a:rPr>
              <a:t>Grade of Diarrhea/Colitis</a:t>
            </a:r>
          </a:p>
          <a:p>
            <a:pPr algn="ctr">
              <a:defRPr/>
            </a:pPr>
            <a:r>
              <a:rPr lang="en-US" sz="1000" b="0" dirty="0">
                <a:solidFill>
                  <a:schemeClr val="bg2">
                    <a:lumMod val="10000"/>
                  </a:schemeClr>
                </a:solidFill>
              </a:rPr>
              <a:t>(NCI CTCAE v4)</a:t>
            </a:r>
          </a:p>
        </p:txBody>
      </p:sp>
      <p:sp>
        <p:nvSpPr>
          <p:cNvPr id="26" name="TextBox 25"/>
          <p:cNvSpPr txBox="1"/>
          <p:nvPr/>
        </p:nvSpPr>
        <p:spPr>
          <a:xfrm>
            <a:off x="3386138" y="1604963"/>
            <a:ext cx="2413000" cy="685800"/>
          </a:xfrm>
          <a:prstGeom prst="rect">
            <a:avLst/>
          </a:prstGeom>
          <a:solidFill>
            <a:schemeClr val="bg2"/>
          </a:solidFill>
          <a:ln w="28575">
            <a:noFill/>
          </a:ln>
        </p:spPr>
        <p:txBody>
          <a:bodyPr anchor="ctr" anchorCtr="1"/>
          <a:lstStyle/>
          <a:p>
            <a:pPr algn="ctr">
              <a:defRPr/>
            </a:pPr>
            <a:r>
              <a:rPr lang="en-US" sz="1400" dirty="0">
                <a:solidFill>
                  <a:schemeClr val="bg2">
                    <a:lumMod val="10000"/>
                  </a:schemeClr>
                </a:solidFill>
              </a:rPr>
              <a:t>Management</a:t>
            </a:r>
          </a:p>
        </p:txBody>
      </p:sp>
      <p:sp>
        <p:nvSpPr>
          <p:cNvPr id="27" name="TextBox 26"/>
          <p:cNvSpPr txBox="1"/>
          <p:nvPr/>
        </p:nvSpPr>
        <p:spPr>
          <a:xfrm>
            <a:off x="6178550" y="1604963"/>
            <a:ext cx="3578225" cy="685800"/>
          </a:xfrm>
          <a:prstGeom prst="rect">
            <a:avLst/>
          </a:prstGeom>
          <a:solidFill>
            <a:schemeClr val="bg2"/>
          </a:solidFill>
          <a:ln w="28575">
            <a:noFill/>
          </a:ln>
        </p:spPr>
        <p:txBody>
          <a:bodyPr anchor="ctr" anchorCtr="1"/>
          <a:lstStyle/>
          <a:p>
            <a:pPr algn="ctr">
              <a:defRPr/>
            </a:pPr>
            <a:r>
              <a:rPr lang="en-US" sz="1400" dirty="0">
                <a:solidFill>
                  <a:schemeClr val="bg2">
                    <a:lumMod val="10000"/>
                  </a:schemeClr>
                </a:solidFill>
              </a:rPr>
              <a:t>Follow-up</a:t>
            </a:r>
          </a:p>
        </p:txBody>
      </p:sp>
      <p:sp>
        <p:nvSpPr>
          <p:cNvPr id="21" name="Rectangle 20"/>
          <p:cNvSpPr/>
          <p:nvPr/>
        </p:nvSpPr>
        <p:spPr bwMode="auto">
          <a:xfrm>
            <a:off x="6173788" y="3209925"/>
            <a:ext cx="3603625" cy="140335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anchor="ctr"/>
          <a:lstStyle/>
          <a:p>
            <a:pPr marL="115887">
              <a:defRPr/>
            </a:pPr>
            <a:r>
              <a:rPr lang="en-GB" sz="1000" u="sng" dirty="0">
                <a:solidFill>
                  <a:schemeClr val="bg2">
                    <a:lumMod val="10000"/>
                  </a:schemeClr>
                </a:solidFill>
                <a:cs typeface="Arial" panose="020B0604020202020204" pitchFamily="34" charset="0"/>
              </a:rPr>
              <a:t>If improves to grade 1</a:t>
            </a:r>
            <a:r>
              <a:rPr lang="en-GB" sz="1000" dirty="0">
                <a:solidFill>
                  <a:schemeClr val="bg2">
                    <a:lumMod val="10000"/>
                  </a:schemeClr>
                </a:solidFill>
                <a:cs typeface="Arial" panose="020B0604020202020204" pitchFamily="34" charset="0"/>
              </a:rPr>
              <a:t>: </a:t>
            </a:r>
            <a:r>
              <a:rPr lang="en-GB" sz="1000" b="0" dirty="0">
                <a:solidFill>
                  <a:schemeClr val="bg2">
                    <a:lumMod val="10000"/>
                  </a:schemeClr>
                </a:solidFill>
                <a:cs typeface="Arial" panose="020B0604020202020204" pitchFamily="34" charset="0"/>
              </a:rPr>
              <a:t>resume I-O therapy per protocol</a:t>
            </a:r>
          </a:p>
          <a:p>
            <a:pPr marL="115887">
              <a:defRPr/>
            </a:pPr>
            <a:r>
              <a:rPr lang="en-GB" sz="1000" u="sng" dirty="0">
                <a:solidFill>
                  <a:schemeClr val="bg2">
                    <a:lumMod val="10000"/>
                  </a:schemeClr>
                </a:solidFill>
                <a:cs typeface="Arial" panose="020B0604020202020204" pitchFamily="34" charset="0"/>
              </a:rPr>
              <a:t>If persists &gt; 5-7 days or recurs</a:t>
            </a:r>
            <a:r>
              <a:rPr lang="en-GB" sz="1000" dirty="0">
                <a:solidFill>
                  <a:schemeClr val="bg2">
                    <a:lumMod val="10000"/>
                  </a:schemeClr>
                </a:solidFill>
                <a:cs typeface="Arial" panose="020B0604020202020204" pitchFamily="34" charset="0"/>
              </a:rPr>
              <a:t>:</a:t>
            </a:r>
          </a:p>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0.5-1.0 mg/kg/day methylprednisolone or PO equivalent</a:t>
            </a:r>
          </a:p>
          <a:p>
            <a:pPr marL="285750" indent="-169863">
              <a:buFont typeface="Wingdings" panose="05000000000000000000" pitchFamily="2" charset="2"/>
              <a:buChar char="§"/>
              <a:defRPr/>
            </a:pPr>
            <a:r>
              <a:rPr lang="en-GB" sz="1000" b="0" dirty="0">
                <a:solidFill>
                  <a:schemeClr val="bg2">
                    <a:lumMod val="10000"/>
                  </a:schemeClr>
                </a:solidFill>
                <a:cs typeface="Arial" panose="020B0604020202020204" pitchFamily="34" charset="0"/>
              </a:rPr>
              <a:t>When symptoms improve to grade 1, taper steroids over at least 1 mo, consider prophylactic antibiotics for opportunistic infections, and resume I-O therapy per protocol.</a:t>
            </a:r>
          </a:p>
          <a:p>
            <a:pPr marL="115887">
              <a:defRPr/>
            </a:pPr>
            <a:r>
              <a:rPr lang="en-GB" sz="1000" u="sng" dirty="0">
                <a:solidFill>
                  <a:schemeClr val="bg2">
                    <a:lumMod val="10000"/>
                  </a:schemeClr>
                </a:solidFill>
                <a:cs typeface="Arial" panose="020B0604020202020204" pitchFamily="34" charset="0"/>
              </a:rPr>
              <a:t>If worsens or persists &gt; 3-5 days with oral steroids</a:t>
            </a:r>
            <a:r>
              <a:rPr lang="en-GB" sz="1000" dirty="0">
                <a:solidFill>
                  <a:schemeClr val="bg2">
                    <a:lumMod val="10000"/>
                  </a:schemeClr>
                </a:solidFill>
                <a:cs typeface="Arial" panose="020B0604020202020204" pitchFamily="34" charset="0"/>
              </a:rPr>
              <a:t>:</a:t>
            </a:r>
            <a:r>
              <a:rPr lang="en-GB" sz="1000" u="sng" dirty="0">
                <a:solidFill>
                  <a:schemeClr val="bg2">
                    <a:lumMod val="10000"/>
                  </a:schemeClr>
                </a:solidFill>
                <a:cs typeface="Arial" panose="020B0604020202020204" pitchFamily="34" charset="0"/>
              </a:rPr>
              <a:t> </a:t>
            </a:r>
            <a:r>
              <a:rPr lang="en-GB" sz="1000" b="0" dirty="0">
                <a:solidFill>
                  <a:schemeClr val="bg2">
                    <a:lumMod val="10000"/>
                  </a:schemeClr>
                </a:solidFill>
                <a:cs typeface="Arial" panose="020B0604020202020204" pitchFamily="34" charset="0"/>
              </a:rPr>
              <a:t>Treat as grade 3/4</a:t>
            </a:r>
          </a:p>
        </p:txBody>
      </p:sp>
      <p:sp>
        <p:nvSpPr>
          <p:cNvPr id="8" name="Arrow: Right 7"/>
          <p:cNvSpPr/>
          <p:nvPr/>
        </p:nvSpPr>
        <p:spPr bwMode="auto">
          <a:xfrm>
            <a:off x="3078163" y="2492375"/>
            <a:ext cx="234950" cy="496888"/>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sp>
        <p:nvSpPr>
          <p:cNvPr id="30" name="Arrow: Right 29"/>
          <p:cNvSpPr/>
          <p:nvPr/>
        </p:nvSpPr>
        <p:spPr bwMode="auto">
          <a:xfrm>
            <a:off x="3078163" y="3662363"/>
            <a:ext cx="234950" cy="498475"/>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sp>
        <p:nvSpPr>
          <p:cNvPr id="31" name="Arrow: Right 30"/>
          <p:cNvSpPr/>
          <p:nvPr/>
        </p:nvSpPr>
        <p:spPr bwMode="auto">
          <a:xfrm>
            <a:off x="3078163" y="5184775"/>
            <a:ext cx="234950" cy="498475"/>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sp>
        <p:nvSpPr>
          <p:cNvPr id="32" name="Arrow: Right 31"/>
          <p:cNvSpPr/>
          <p:nvPr/>
        </p:nvSpPr>
        <p:spPr bwMode="auto">
          <a:xfrm>
            <a:off x="5883275" y="2492375"/>
            <a:ext cx="234950" cy="496888"/>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sp>
        <p:nvSpPr>
          <p:cNvPr id="33" name="Arrow: Right 32"/>
          <p:cNvSpPr/>
          <p:nvPr/>
        </p:nvSpPr>
        <p:spPr bwMode="auto">
          <a:xfrm>
            <a:off x="5883275" y="3662363"/>
            <a:ext cx="234950" cy="498475"/>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sp>
        <p:nvSpPr>
          <p:cNvPr id="34" name="Arrow: Right 33"/>
          <p:cNvSpPr/>
          <p:nvPr/>
        </p:nvSpPr>
        <p:spPr bwMode="auto">
          <a:xfrm>
            <a:off x="5883275" y="5184775"/>
            <a:ext cx="234950" cy="498475"/>
          </a:xfrm>
          <a:prstGeom prst="rightArrow">
            <a:avLst/>
          </a:prstGeom>
          <a:solidFill>
            <a:schemeClr val="accent3"/>
          </a:solidFill>
          <a:ln>
            <a:noFill/>
          </a:ln>
          <a:extLst/>
        </p:spPr>
        <p:txBody>
          <a:bodyPr anchor="ctr">
            <a:spAutoFit/>
          </a:bodyPr>
          <a:lstStyle/>
          <a:p>
            <a:pPr algn="ctr" eaLnBrk="1" hangingPunct="1">
              <a:defRPr/>
            </a:pPr>
            <a:endParaRPr lang="en-US" sz="1400" b="0" dirty="0">
              <a:solidFill>
                <a:schemeClr val="bg2"/>
              </a:solidFill>
            </a:endParaRPr>
          </a:p>
        </p:txBody>
      </p:sp>
      <p:grpSp>
        <p:nvGrpSpPr>
          <p:cNvPr id="28" name="Group 8"/>
          <p:cNvGrpSpPr>
            <a:grpSpLocks/>
          </p:cNvGrpSpPr>
          <p:nvPr/>
        </p:nvGrpSpPr>
        <p:grpSpPr bwMode="auto">
          <a:xfrm>
            <a:off x="9194800" y="6203950"/>
            <a:ext cx="2673350" cy="455613"/>
            <a:chOff x="6294438" y="6210300"/>
            <a:chExt cx="2673350" cy="455613"/>
          </a:xfrm>
        </p:grpSpPr>
        <p:sp>
          <p:nvSpPr>
            <p:cNvPr id="29"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35"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54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dirty="0"/>
              <a:t>Common Immune-Related AEs Associated With Checkpoint Inhibitors</a:t>
            </a:r>
          </a:p>
        </p:txBody>
      </p:sp>
      <p:pic>
        <p:nvPicPr>
          <p:cNvPr id="7" name="Picture 6"/>
          <p:cNvPicPr>
            <a:picLocks noChangeAspect="1" noChangeArrowheads="1"/>
          </p:cNvPicPr>
          <p:nvPr/>
        </p:nvPicPr>
        <p:blipFill>
          <a:blip r:embed="rId3" cstate="screen"/>
          <a:srcRect l="7195" t="14551" r="4231" b="18977"/>
          <a:stretch>
            <a:fillRect/>
          </a:stretch>
        </p:blipFill>
        <p:spPr bwMode="auto">
          <a:xfrm>
            <a:off x="2146324" y="1710807"/>
            <a:ext cx="2062676" cy="1554480"/>
          </a:xfrm>
          <a:prstGeom prst="rect">
            <a:avLst/>
          </a:prstGeom>
          <a:ln w="12700">
            <a:solidFill>
              <a:schemeClr val="tx1"/>
            </a:solidFill>
          </a:ln>
          <a:effectLst/>
        </p:spPr>
      </p:pic>
      <p:sp>
        <p:nvSpPr>
          <p:cNvPr id="8" name="TextBox 7"/>
          <p:cNvSpPr txBox="1"/>
          <p:nvPr/>
        </p:nvSpPr>
        <p:spPr>
          <a:xfrm>
            <a:off x="1620018" y="1302742"/>
            <a:ext cx="3115289" cy="369332"/>
          </a:xfrm>
          <a:prstGeom prst="rect">
            <a:avLst/>
          </a:prstGeom>
          <a:noFill/>
        </p:spPr>
        <p:txBody>
          <a:bodyPr wrap="square" rtlCol="0">
            <a:spAutoFit/>
          </a:bodyPr>
          <a:lstStyle/>
          <a:p>
            <a:r>
              <a:rPr lang="en-GB" b="1" dirty="0">
                <a:latin typeface="+mj-lt"/>
                <a:cs typeface="Arial" pitchFamily="34" charset="0"/>
              </a:rPr>
              <a:t>Pneumonitis (anti–PD-1)  </a:t>
            </a:r>
          </a:p>
        </p:txBody>
      </p:sp>
      <p:pic>
        <p:nvPicPr>
          <p:cNvPr id="10" name="Picture 14" descr="Hodi1"/>
          <p:cNvPicPr>
            <a:picLocks noChangeAspect="1" noChangeArrowheads="1"/>
          </p:cNvPicPr>
          <p:nvPr/>
        </p:nvPicPr>
        <p:blipFill rotWithShape="1">
          <a:blip r:embed="rId4" cstate="screen"/>
          <a:srcRect/>
          <a:stretch/>
        </p:blipFill>
        <p:spPr bwMode="auto">
          <a:xfrm>
            <a:off x="7908139" y="1710807"/>
            <a:ext cx="1983820" cy="1554480"/>
          </a:xfrm>
          <a:prstGeom prst="rect">
            <a:avLst/>
          </a:prstGeom>
          <a:ln w="12700">
            <a:solidFill>
              <a:schemeClr val="tx1"/>
            </a:solidFill>
          </a:ln>
          <a:effectLst/>
        </p:spPr>
      </p:pic>
      <p:sp>
        <p:nvSpPr>
          <p:cNvPr id="11" name="Text Box 15"/>
          <p:cNvSpPr txBox="1">
            <a:spLocks noChangeArrowheads="1"/>
          </p:cNvSpPr>
          <p:nvPr/>
        </p:nvSpPr>
        <p:spPr bwMode="auto">
          <a:xfrm>
            <a:off x="5265924" y="3288561"/>
            <a:ext cx="2526357" cy="307777"/>
          </a:xfrm>
          <a:prstGeom prst="rect">
            <a:avLst/>
          </a:prstGeom>
          <a:noFill/>
          <a:ln w="9525">
            <a:noFill/>
            <a:miter lim="800000"/>
            <a:headEnd/>
            <a:tailEnd/>
          </a:ln>
        </p:spPr>
        <p:txBody>
          <a:bodyPr wrap="square">
            <a:spAutoFit/>
          </a:bodyPr>
          <a:lstStyle/>
          <a:p>
            <a:pPr algn="ctr" eaLnBrk="1" hangingPunct="1"/>
            <a:r>
              <a:rPr lang="en-US" sz="1400" dirty="0">
                <a:latin typeface="+mj-lt"/>
                <a:cs typeface="Arial" pitchFamily="34" charset="0"/>
              </a:rPr>
              <a:t>Reticular erythematous rash</a:t>
            </a:r>
          </a:p>
        </p:txBody>
      </p:sp>
      <p:sp>
        <p:nvSpPr>
          <p:cNvPr id="12" name="Text Box 16"/>
          <p:cNvSpPr txBox="1">
            <a:spLocks noChangeArrowheads="1"/>
          </p:cNvSpPr>
          <p:nvPr/>
        </p:nvSpPr>
        <p:spPr bwMode="auto">
          <a:xfrm>
            <a:off x="7285054" y="3288561"/>
            <a:ext cx="3466745" cy="523220"/>
          </a:xfrm>
          <a:prstGeom prst="rect">
            <a:avLst/>
          </a:prstGeom>
          <a:noFill/>
          <a:ln w="9525">
            <a:noFill/>
            <a:miter lim="800000"/>
            <a:headEnd/>
            <a:tailEnd/>
          </a:ln>
        </p:spPr>
        <p:txBody>
          <a:bodyPr wrap="square">
            <a:spAutoFit/>
          </a:bodyPr>
          <a:lstStyle/>
          <a:p>
            <a:pPr algn="ctr" eaLnBrk="1" hangingPunct="1"/>
            <a:r>
              <a:rPr lang="en-US" sz="1400" dirty="0">
                <a:latin typeface="+mj-lt"/>
                <a:cs typeface="Arial" pitchFamily="34" charset="0"/>
              </a:rPr>
              <a:t>Perivascular lymphocyte infiltrate extending into epidermis</a:t>
            </a:r>
            <a:endParaRPr lang="en-US" sz="1400" baseline="30000" dirty="0">
              <a:latin typeface="+mj-lt"/>
              <a:cs typeface="Arial" pitchFamily="34" charset="0"/>
            </a:endParaRPr>
          </a:p>
        </p:txBody>
      </p:sp>
      <p:sp>
        <p:nvSpPr>
          <p:cNvPr id="23" name="TextBox 22"/>
          <p:cNvSpPr txBox="1"/>
          <p:nvPr/>
        </p:nvSpPr>
        <p:spPr>
          <a:xfrm>
            <a:off x="6445661" y="1302742"/>
            <a:ext cx="2890715" cy="369332"/>
          </a:xfrm>
          <a:prstGeom prst="rect">
            <a:avLst/>
          </a:prstGeom>
          <a:noFill/>
        </p:spPr>
        <p:txBody>
          <a:bodyPr wrap="square" rtlCol="0">
            <a:spAutoFit/>
          </a:bodyPr>
          <a:lstStyle/>
          <a:p>
            <a:r>
              <a:rPr lang="en-GB" b="1" dirty="0">
                <a:latin typeface="+mj-lt"/>
                <a:cs typeface="Arial" pitchFamily="34" charset="0"/>
              </a:rPr>
              <a:t>Rash (anti–CTLA-4)</a:t>
            </a:r>
            <a:r>
              <a:rPr lang="en-GB" b="1" baseline="30000" dirty="0">
                <a:latin typeface="+mj-lt"/>
                <a:cs typeface="Arial" pitchFamily="34" charset="0"/>
              </a:rPr>
              <a:t>[1]</a:t>
            </a:r>
            <a:r>
              <a:rPr lang="en-GB" b="1" dirty="0">
                <a:latin typeface="+mj-lt"/>
                <a:cs typeface="Arial" pitchFamily="34" charset="0"/>
              </a:rPr>
              <a:t>  </a:t>
            </a:r>
          </a:p>
        </p:txBody>
      </p:sp>
      <p:pic>
        <p:nvPicPr>
          <p:cNvPr id="14" name="Picture 5"/>
          <p:cNvPicPr>
            <a:picLocks noChangeAspect="1" noChangeArrowheads="1"/>
          </p:cNvPicPr>
          <p:nvPr/>
        </p:nvPicPr>
        <p:blipFill>
          <a:blip r:embed="rId5" cstate="screen"/>
          <a:srcRect/>
          <a:stretch>
            <a:fillRect/>
          </a:stretch>
        </p:blipFill>
        <p:spPr bwMode="auto">
          <a:xfrm>
            <a:off x="2149083" y="4214519"/>
            <a:ext cx="1998111" cy="1554480"/>
          </a:xfrm>
          <a:prstGeom prst="rect">
            <a:avLst/>
          </a:prstGeom>
          <a:ln w="12700">
            <a:solidFill>
              <a:schemeClr val="tx1"/>
            </a:solidFill>
          </a:ln>
          <a:effectLst/>
        </p:spPr>
      </p:pic>
      <p:pic>
        <p:nvPicPr>
          <p:cNvPr id="15" name="Picture 6"/>
          <p:cNvPicPr>
            <a:picLocks noChangeAspect="1" noChangeArrowheads="1"/>
          </p:cNvPicPr>
          <p:nvPr/>
        </p:nvPicPr>
        <p:blipFill>
          <a:blip r:embed="rId6" cstate="screen"/>
          <a:srcRect l="7965"/>
          <a:stretch>
            <a:fillRect/>
          </a:stretch>
        </p:blipFill>
        <p:spPr bwMode="auto">
          <a:xfrm>
            <a:off x="5562605" y="4214519"/>
            <a:ext cx="1900164" cy="1554480"/>
          </a:xfrm>
          <a:prstGeom prst="rect">
            <a:avLst/>
          </a:prstGeom>
          <a:ln w="12700">
            <a:solidFill>
              <a:schemeClr val="tx1"/>
            </a:solidFill>
          </a:ln>
          <a:effectLst/>
        </p:spPr>
      </p:pic>
      <p:pic>
        <p:nvPicPr>
          <p:cNvPr id="16" name="Picture 7"/>
          <p:cNvPicPr>
            <a:picLocks noChangeAspect="1" noChangeArrowheads="1"/>
          </p:cNvPicPr>
          <p:nvPr/>
        </p:nvPicPr>
        <p:blipFill>
          <a:blip r:embed="rId7" cstate="screen"/>
          <a:srcRect/>
          <a:stretch>
            <a:fillRect/>
          </a:stretch>
        </p:blipFill>
        <p:spPr bwMode="auto">
          <a:xfrm>
            <a:off x="7921283" y="4214519"/>
            <a:ext cx="1957535" cy="1554480"/>
          </a:xfrm>
          <a:prstGeom prst="rect">
            <a:avLst/>
          </a:prstGeom>
          <a:ln w="12700">
            <a:solidFill>
              <a:schemeClr val="tx1"/>
            </a:solidFill>
          </a:ln>
          <a:effectLst/>
        </p:spPr>
      </p:pic>
      <p:sp>
        <p:nvSpPr>
          <p:cNvPr id="17" name="Text Box 8"/>
          <p:cNvSpPr txBox="1">
            <a:spLocks noChangeArrowheads="1"/>
          </p:cNvSpPr>
          <p:nvPr/>
        </p:nvSpPr>
        <p:spPr bwMode="auto">
          <a:xfrm>
            <a:off x="967409" y="5810820"/>
            <a:ext cx="4361459" cy="307777"/>
          </a:xfrm>
          <a:prstGeom prst="rect">
            <a:avLst/>
          </a:prstGeom>
          <a:noFill/>
          <a:ln w="9525">
            <a:noFill/>
            <a:miter lim="800000"/>
            <a:headEnd/>
            <a:tailEnd/>
          </a:ln>
        </p:spPr>
        <p:txBody>
          <a:bodyPr wrap="square">
            <a:spAutoFit/>
          </a:bodyPr>
          <a:lstStyle/>
          <a:p>
            <a:pPr algn="ctr" eaLnBrk="1" hangingPunct="1">
              <a:spcBef>
                <a:spcPct val="50000"/>
              </a:spcBef>
            </a:pPr>
            <a:r>
              <a:rPr lang="en-GB" sz="1400" dirty="0">
                <a:latin typeface="+mj-lt"/>
                <a:ea typeface="ＭＳ Ｐゴシック" charset="-128"/>
                <a:cs typeface="Arial" pitchFamily="34" charset="0"/>
              </a:rPr>
              <a:t>Bowel edema and ulceration in the descending colon</a:t>
            </a:r>
          </a:p>
        </p:txBody>
      </p:sp>
      <p:sp>
        <p:nvSpPr>
          <p:cNvPr id="22" name="TextBox 21"/>
          <p:cNvSpPr txBox="1"/>
          <p:nvPr/>
        </p:nvSpPr>
        <p:spPr>
          <a:xfrm>
            <a:off x="1883970" y="3665394"/>
            <a:ext cx="8367823" cy="369332"/>
          </a:xfrm>
          <a:prstGeom prst="rect">
            <a:avLst/>
          </a:prstGeom>
          <a:noFill/>
        </p:spPr>
        <p:txBody>
          <a:bodyPr wrap="square" rtlCol="0">
            <a:spAutoFit/>
          </a:bodyPr>
          <a:lstStyle/>
          <a:p>
            <a:pPr algn="ctr"/>
            <a:r>
              <a:rPr lang="en-GB" b="1" dirty="0">
                <a:latin typeface="+mj-lt"/>
                <a:cs typeface="Arial" pitchFamily="34" charset="0"/>
              </a:rPr>
              <a:t>Gastrointestinal AEs (anti–CTLA-4)</a:t>
            </a:r>
            <a:r>
              <a:rPr lang="en-GB" b="1" baseline="30000" dirty="0">
                <a:latin typeface="+mj-lt"/>
                <a:cs typeface="Arial" pitchFamily="34" charset="0"/>
              </a:rPr>
              <a:t>[2]</a:t>
            </a:r>
          </a:p>
        </p:txBody>
      </p:sp>
      <p:sp>
        <p:nvSpPr>
          <p:cNvPr id="24" name="TextBox 23"/>
          <p:cNvSpPr txBox="1"/>
          <p:nvPr/>
        </p:nvSpPr>
        <p:spPr>
          <a:xfrm>
            <a:off x="1975509" y="3905984"/>
            <a:ext cx="2345258" cy="307777"/>
          </a:xfrm>
          <a:prstGeom prst="rect">
            <a:avLst/>
          </a:prstGeom>
          <a:noFill/>
        </p:spPr>
        <p:txBody>
          <a:bodyPr wrap="square" rtlCol="0">
            <a:spAutoFit/>
          </a:bodyPr>
          <a:lstStyle/>
          <a:p>
            <a:pPr algn="ctr"/>
            <a:r>
              <a:rPr lang="en-GB" sz="1400" dirty="0">
                <a:latin typeface="+mj-lt"/>
                <a:cs typeface="Arial" pitchFamily="34" charset="0"/>
              </a:rPr>
              <a:t>Colonoscopy </a:t>
            </a:r>
          </a:p>
        </p:txBody>
      </p:sp>
      <p:sp>
        <p:nvSpPr>
          <p:cNvPr id="25" name="TextBox 24"/>
          <p:cNvSpPr txBox="1"/>
          <p:nvPr/>
        </p:nvSpPr>
        <p:spPr>
          <a:xfrm>
            <a:off x="5328869" y="3905984"/>
            <a:ext cx="4720855" cy="307777"/>
          </a:xfrm>
          <a:prstGeom prst="rect">
            <a:avLst/>
          </a:prstGeom>
          <a:noFill/>
        </p:spPr>
        <p:txBody>
          <a:bodyPr wrap="square" rtlCol="0">
            <a:spAutoFit/>
          </a:bodyPr>
          <a:lstStyle/>
          <a:p>
            <a:pPr algn="ctr"/>
            <a:r>
              <a:rPr lang="en-GB" sz="1400" dirty="0">
                <a:latin typeface="+mj-lt"/>
                <a:cs typeface="Arial" pitchFamily="34" charset="0"/>
              </a:rPr>
              <a:t>Histopathology</a:t>
            </a:r>
          </a:p>
        </p:txBody>
      </p:sp>
      <p:sp>
        <p:nvSpPr>
          <p:cNvPr id="26" name="Text Box 8"/>
          <p:cNvSpPr txBox="1">
            <a:spLocks noChangeArrowheads="1"/>
          </p:cNvSpPr>
          <p:nvPr/>
        </p:nvSpPr>
        <p:spPr bwMode="auto">
          <a:xfrm>
            <a:off x="5084937" y="5810819"/>
            <a:ext cx="6126404" cy="523220"/>
          </a:xfrm>
          <a:prstGeom prst="rect">
            <a:avLst/>
          </a:prstGeom>
          <a:noFill/>
          <a:ln w="9525">
            <a:noFill/>
            <a:miter lim="800000"/>
            <a:headEnd/>
            <a:tailEnd/>
          </a:ln>
        </p:spPr>
        <p:txBody>
          <a:bodyPr wrap="square">
            <a:spAutoFit/>
          </a:bodyPr>
          <a:lstStyle/>
          <a:p>
            <a:pPr algn="ctr">
              <a:spcBef>
                <a:spcPct val="50000"/>
              </a:spcBef>
            </a:pPr>
            <a:r>
              <a:rPr lang="en-GB" sz="1400" dirty="0">
                <a:latin typeface="+mj-lt"/>
                <a:ea typeface="ＭＳ Ｐゴシック" charset="-128"/>
                <a:cs typeface="Arial" pitchFamily="34" charset="0"/>
              </a:rPr>
              <a:t>Focal active colitis (left) with crypt destruction, loss of goblet cells, and neutrophilic infiltrates in the crypt epithelium (right)</a:t>
            </a:r>
          </a:p>
        </p:txBody>
      </p:sp>
      <p:pic>
        <p:nvPicPr>
          <p:cNvPr id="21" name="Picture 20"/>
          <p:cNvPicPr>
            <a:picLocks noChangeAspect="1" noChangeArrowheads="1"/>
          </p:cNvPicPr>
          <p:nvPr/>
        </p:nvPicPr>
        <p:blipFill rotWithShape="1">
          <a:blip r:embed="rId8" cstate="screen"/>
          <a:srcRect l="12500" t="2343" r="10001" b="3158"/>
          <a:stretch/>
        </p:blipFill>
        <p:spPr bwMode="auto">
          <a:xfrm>
            <a:off x="5526731" y="1710807"/>
            <a:ext cx="1936039" cy="1554480"/>
          </a:xfrm>
          <a:prstGeom prst="rect">
            <a:avLst/>
          </a:prstGeom>
          <a:ln w="12700">
            <a:solidFill>
              <a:schemeClr val="tx1"/>
            </a:solidFill>
          </a:ln>
          <a:effectLst/>
        </p:spPr>
      </p:pic>
      <p:grpSp>
        <p:nvGrpSpPr>
          <p:cNvPr id="27" name="Group 8"/>
          <p:cNvGrpSpPr>
            <a:grpSpLocks/>
          </p:cNvGrpSpPr>
          <p:nvPr/>
        </p:nvGrpSpPr>
        <p:grpSpPr bwMode="auto">
          <a:xfrm>
            <a:off x="9194800" y="6203950"/>
            <a:ext cx="2673350" cy="455613"/>
            <a:chOff x="6294438" y="6210300"/>
            <a:chExt cx="2673350" cy="455613"/>
          </a:xfrm>
        </p:grpSpPr>
        <p:sp>
          <p:nvSpPr>
            <p:cNvPr id="28"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9"/>
                </a:rPr>
                <a:t>clinicaloptions.com</a:t>
              </a:r>
              <a:endParaRPr lang="en-US" altLang="en-US" sz="1400" b="0" dirty="0">
                <a:solidFill>
                  <a:schemeClr val="bg2"/>
                </a:solidFill>
              </a:endParaRPr>
            </a:p>
          </p:txBody>
        </p:sp>
        <p:pic>
          <p:nvPicPr>
            <p:cNvPr id="29" name="Picture 10"/>
            <p:cNvPicPr>
              <a:picLocks noChangeAspect="1"/>
            </p:cNvPicPr>
            <p:nvPr/>
          </p:nvPicPr>
          <p:blipFill>
            <a:blip r:embed="rId10">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15"/>
          <p:cNvSpPr txBox="1">
            <a:spLocks noChangeArrowheads="1"/>
          </p:cNvSpPr>
          <p:nvPr/>
        </p:nvSpPr>
        <p:spPr bwMode="auto">
          <a:xfrm>
            <a:off x="411163" y="6142038"/>
            <a:ext cx="7853362" cy="523875"/>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400" b="0" spc="-10" dirty="0">
                <a:solidFill>
                  <a:schemeClr val="bg2"/>
                </a:solidFill>
              </a:rPr>
              <a:t>1. Hodi FS, et al. Proc Natl Acad Sci U S A. 2003;100:4712-4717.</a:t>
            </a:r>
          </a:p>
          <a:p>
            <a:pPr>
              <a:defRPr/>
            </a:pPr>
            <a:r>
              <a:rPr lang="en-US" altLang="en-US" sz="1400" b="0" spc="-10" dirty="0">
                <a:solidFill>
                  <a:schemeClr val="bg2"/>
                </a:solidFill>
              </a:rPr>
              <a:t>2. Maker AV, et al. Ann Surg Oncol. 2005;12:1005-1016. </a:t>
            </a:r>
            <a:endParaRPr lang="en-US" altLang="en-US" sz="1400" b="0" dirty="0">
              <a:solidFill>
                <a:schemeClr val="bg2"/>
              </a:solidFill>
              <a:cs typeface="+mn-cs"/>
            </a:endParaRPr>
          </a:p>
        </p:txBody>
      </p:sp>
    </p:spTree>
    <p:extLst>
      <p:ext uri="{BB962C8B-B14F-4D97-AF65-F5344CB8AC3E}">
        <p14:creationId xmlns:p14="http://schemas.microsoft.com/office/powerpoint/2010/main" val="197191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Immune-Related AEs With </a:t>
            </a:r>
            <a:br>
              <a:rPr lang="en-US" dirty="0"/>
            </a:br>
            <a:r>
              <a:rPr lang="en-US" dirty="0"/>
              <a:t>CTLA-4, PD-1, and PD-L1 Inhibition</a:t>
            </a:r>
          </a:p>
        </p:txBody>
      </p:sp>
      <p:grpSp>
        <p:nvGrpSpPr>
          <p:cNvPr id="4" name="Group 8"/>
          <p:cNvGrpSpPr>
            <a:grpSpLocks/>
          </p:cNvGrpSpPr>
          <p:nvPr/>
        </p:nvGrpSpPr>
        <p:grpSpPr bwMode="auto">
          <a:xfrm>
            <a:off x="9194800" y="6203950"/>
            <a:ext cx="2673350" cy="455613"/>
            <a:chOff x="6294438" y="6210300"/>
            <a:chExt cx="2673350" cy="455613"/>
          </a:xfrm>
        </p:grpSpPr>
        <p:sp>
          <p:nvSpPr>
            <p:cNvPr id="5"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6"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5"/>
          <p:cNvSpPr txBox="1">
            <a:spLocks noChangeArrowheads="1"/>
          </p:cNvSpPr>
          <p:nvPr/>
        </p:nvSpPr>
        <p:spPr bwMode="auto">
          <a:xfrm>
            <a:off x="411163" y="6358136"/>
            <a:ext cx="7853362" cy="30777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fr-FR" altLang="en-US" sz="1400" b="0" spc="-10" dirty="0">
                <a:solidFill>
                  <a:schemeClr val="bg2"/>
                </a:solidFill>
              </a:rPr>
              <a:t>Michot JM, et al. Eur J Cancer. 2016;54:139-148.</a:t>
            </a:r>
          </a:p>
        </p:txBody>
      </p:sp>
      <p:sp>
        <p:nvSpPr>
          <p:cNvPr id="26" name="TextBox 1"/>
          <p:cNvSpPr txBox="1">
            <a:spLocks noChangeArrowheads="1"/>
          </p:cNvSpPr>
          <p:nvPr/>
        </p:nvSpPr>
        <p:spPr bwMode="auto">
          <a:xfrm>
            <a:off x="1767930" y="1598613"/>
            <a:ext cx="348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b="1" dirty="0">
                <a:solidFill>
                  <a:srgbClr val="FFFFFF"/>
                </a:solidFill>
              </a:rPr>
              <a:t>Distribution of Grade 1/2 </a:t>
            </a:r>
            <a:br>
              <a:rPr lang="en-US" altLang="en-US" sz="1600" b="1" dirty="0">
                <a:solidFill>
                  <a:srgbClr val="FFFFFF"/>
                </a:solidFill>
              </a:rPr>
            </a:br>
            <a:r>
              <a:rPr lang="en-US" altLang="en-US" sz="1600" b="1" dirty="0">
                <a:solidFill>
                  <a:srgbClr val="FFFFFF"/>
                </a:solidFill>
              </a:rPr>
              <a:t>Immune-Related AEs</a:t>
            </a:r>
          </a:p>
        </p:txBody>
      </p:sp>
      <p:cxnSp>
        <p:nvCxnSpPr>
          <p:cNvPr id="27" name="Straight Connector 3"/>
          <p:cNvCxnSpPr>
            <a:cxnSpLocks noChangeShapeType="1"/>
          </p:cNvCxnSpPr>
          <p:nvPr/>
        </p:nvCxnSpPr>
        <p:spPr bwMode="auto">
          <a:xfrm>
            <a:off x="1580605" y="2270125"/>
            <a:ext cx="0" cy="25987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8"/>
          <p:cNvCxnSpPr>
            <a:cxnSpLocks noChangeShapeType="1"/>
          </p:cNvCxnSpPr>
          <p:nvPr/>
        </p:nvCxnSpPr>
        <p:spPr bwMode="auto">
          <a:xfrm>
            <a:off x="1517105" y="228441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13"/>
          <p:cNvCxnSpPr>
            <a:cxnSpLocks noChangeShapeType="1"/>
          </p:cNvCxnSpPr>
          <p:nvPr/>
        </p:nvCxnSpPr>
        <p:spPr bwMode="auto">
          <a:xfrm>
            <a:off x="1517105" y="29273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14"/>
          <p:cNvCxnSpPr>
            <a:cxnSpLocks noChangeShapeType="1"/>
          </p:cNvCxnSpPr>
          <p:nvPr/>
        </p:nvCxnSpPr>
        <p:spPr bwMode="auto">
          <a:xfrm>
            <a:off x="1517105" y="3570288"/>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5"/>
          <p:cNvCxnSpPr>
            <a:cxnSpLocks noChangeShapeType="1"/>
          </p:cNvCxnSpPr>
          <p:nvPr/>
        </p:nvCxnSpPr>
        <p:spPr bwMode="auto">
          <a:xfrm>
            <a:off x="1517105" y="4213225"/>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16"/>
          <p:cNvCxnSpPr>
            <a:cxnSpLocks noChangeShapeType="1"/>
          </p:cNvCxnSpPr>
          <p:nvPr/>
        </p:nvCxnSpPr>
        <p:spPr bwMode="auto">
          <a:xfrm>
            <a:off x="1517105" y="48577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3" name="TextBox 9"/>
          <p:cNvSpPr txBox="1">
            <a:spLocks noChangeArrowheads="1"/>
          </p:cNvSpPr>
          <p:nvPr/>
        </p:nvSpPr>
        <p:spPr bwMode="auto">
          <a:xfrm>
            <a:off x="1194842" y="2122488"/>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40</a:t>
            </a:r>
          </a:p>
        </p:txBody>
      </p:sp>
      <p:sp>
        <p:nvSpPr>
          <p:cNvPr id="34" name="TextBox 18"/>
          <p:cNvSpPr txBox="1">
            <a:spLocks noChangeArrowheads="1"/>
          </p:cNvSpPr>
          <p:nvPr/>
        </p:nvSpPr>
        <p:spPr bwMode="auto">
          <a:xfrm>
            <a:off x="1194842" y="27654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30</a:t>
            </a:r>
          </a:p>
        </p:txBody>
      </p:sp>
      <p:sp>
        <p:nvSpPr>
          <p:cNvPr id="35" name="TextBox 19"/>
          <p:cNvSpPr txBox="1">
            <a:spLocks noChangeArrowheads="1"/>
          </p:cNvSpPr>
          <p:nvPr/>
        </p:nvSpPr>
        <p:spPr bwMode="auto">
          <a:xfrm>
            <a:off x="1194842" y="3409950"/>
            <a:ext cx="384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20</a:t>
            </a:r>
          </a:p>
        </p:txBody>
      </p:sp>
      <p:sp>
        <p:nvSpPr>
          <p:cNvPr id="36" name="TextBox 20"/>
          <p:cNvSpPr txBox="1">
            <a:spLocks noChangeArrowheads="1"/>
          </p:cNvSpPr>
          <p:nvPr/>
        </p:nvSpPr>
        <p:spPr bwMode="auto">
          <a:xfrm>
            <a:off x="1194842" y="4052888"/>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10</a:t>
            </a:r>
          </a:p>
        </p:txBody>
      </p:sp>
      <p:sp>
        <p:nvSpPr>
          <p:cNvPr id="37" name="TextBox 21"/>
          <p:cNvSpPr txBox="1">
            <a:spLocks noChangeArrowheads="1"/>
          </p:cNvSpPr>
          <p:nvPr/>
        </p:nvSpPr>
        <p:spPr bwMode="auto">
          <a:xfrm>
            <a:off x="1294855" y="46958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0</a:t>
            </a:r>
          </a:p>
        </p:txBody>
      </p:sp>
      <p:sp>
        <p:nvSpPr>
          <p:cNvPr id="38" name="TextBox 22"/>
          <p:cNvSpPr txBox="1">
            <a:spLocks noChangeArrowheads="1"/>
          </p:cNvSpPr>
          <p:nvPr/>
        </p:nvSpPr>
        <p:spPr bwMode="auto">
          <a:xfrm rot="16200000">
            <a:off x="736848" y="3417094"/>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1" dirty="0">
                <a:solidFill>
                  <a:srgbClr val="FFFFFF"/>
                </a:solidFill>
              </a:rPr>
              <a:t>Pts (%)</a:t>
            </a:r>
          </a:p>
        </p:txBody>
      </p:sp>
      <p:sp>
        <p:nvSpPr>
          <p:cNvPr id="43" name="TextBox 17"/>
          <p:cNvSpPr txBox="1">
            <a:spLocks noChangeArrowheads="1"/>
          </p:cNvSpPr>
          <p:nvPr/>
        </p:nvSpPr>
        <p:spPr bwMode="auto">
          <a:xfrm rot="16200000">
            <a:off x="1423443" y="4970462"/>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44" name="TextBox 30"/>
          <p:cNvSpPr txBox="1">
            <a:spLocks noChangeArrowheads="1"/>
          </p:cNvSpPr>
          <p:nvPr/>
        </p:nvSpPr>
        <p:spPr bwMode="auto">
          <a:xfrm rot="16200000">
            <a:off x="1675855" y="4903787"/>
            <a:ext cx="34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45" name="TextBox 31"/>
          <p:cNvSpPr txBox="1">
            <a:spLocks noChangeArrowheads="1"/>
          </p:cNvSpPr>
          <p:nvPr/>
        </p:nvSpPr>
        <p:spPr bwMode="auto">
          <a:xfrm rot="16200000">
            <a:off x="1569104" y="5193509"/>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46" name="TextBox 32"/>
          <p:cNvSpPr txBox="1">
            <a:spLocks noChangeArrowheads="1"/>
          </p:cNvSpPr>
          <p:nvPr/>
        </p:nvSpPr>
        <p:spPr bwMode="auto">
          <a:xfrm rot="16200000">
            <a:off x="1802855" y="514985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47" name="TextBox 33"/>
          <p:cNvSpPr txBox="1">
            <a:spLocks noChangeArrowheads="1"/>
          </p:cNvSpPr>
          <p:nvPr/>
        </p:nvSpPr>
        <p:spPr bwMode="auto">
          <a:xfrm rot="16200000">
            <a:off x="1981657" y="5186655"/>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48" name="TextBox 34"/>
          <p:cNvSpPr txBox="1">
            <a:spLocks noChangeArrowheads="1"/>
          </p:cNvSpPr>
          <p:nvPr/>
        </p:nvSpPr>
        <p:spPr bwMode="auto">
          <a:xfrm rot="16200000">
            <a:off x="2244180" y="508158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49" name="TextBox 35"/>
          <p:cNvSpPr txBox="1">
            <a:spLocks noChangeArrowheads="1"/>
          </p:cNvSpPr>
          <p:nvPr/>
        </p:nvSpPr>
        <p:spPr bwMode="auto">
          <a:xfrm rot="16200000">
            <a:off x="2144187" y="5362169"/>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cxnSp>
        <p:nvCxnSpPr>
          <p:cNvPr id="50" name="Straight Connector 36"/>
          <p:cNvCxnSpPr>
            <a:cxnSpLocks noChangeShapeType="1"/>
          </p:cNvCxnSpPr>
          <p:nvPr/>
        </p:nvCxnSpPr>
        <p:spPr bwMode="auto">
          <a:xfrm rot="5400000">
            <a:off x="2300536"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37"/>
          <p:cNvCxnSpPr>
            <a:cxnSpLocks noChangeShapeType="1"/>
          </p:cNvCxnSpPr>
          <p:nvPr/>
        </p:nvCxnSpPr>
        <p:spPr bwMode="auto">
          <a:xfrm rot="5400000">
            <a:off x="2113211"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38"/>
          <p:cNvCxnSpPr>
            <a:cxnSpLocks noChangeShapeType="1"/>
          </p:cNvCxnSpPr>
          <p:nvPr/>
        </p:nvCxnSpPr>
        <p:spPr bwMode="auto">
          <a:xfrm rot="5400000">
            <a:off x="1927473"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39"/>
          <p:cNvCxnSpPr>
            <a:cxnSpLocks noChangeShapeType="1"/>
          </p:cNvCxnSpPr>
          <p:nvPr/>
        </p:nvCxnSpPr>
        <p:spPr bwMode="auto">
          <a:xfrm rot="5400000">
            <a:off x="1740148"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40"/>
          <p:cNvCxnSpPr>
            <a:cxnSpLocks noChangeShapeType="1"/>
          </p:cNvCxnSpPr>
          <p:nvPr/>
        </p:nvCxnSpPr>
        <p:spPr bwMode="auto">
          <a:xfrm rot="5400000">
            <a:off x="1554411"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45"/>
          <p:cNvCxnSpPr>
            <a:cxnSpLocks noChangeShapeType="1"/>
          </p:cNvCxnSpPr>
          <p:nvPr/>
        </p:nvCxnSpPr>
        <p:spPr bwMode="auto">
          <a:xfrm rot="5400000">
            <a:off x="2862511"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46"/>
          <p:cNvCxnSpPr>
            <a:cxnSpLocks noChangeShapeType="1"/>
          </p:cNvCxnSpPr>
          <p:nvPr/>
        </p:nvCxnSpPr>
        <p:spPr bwMode="auto">
          <a:xfrm rot="5400000">
            <a:off x="2675186"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47"/>
          <p:cNvCxnSpPr>
            <a:cxnSpLocks noChangeShapeType="1"/>
          </p:cNvCxnSpPr>
          <p:nvPr/>
        </p:nvCxnSpPr>
        <p:spPr bwMode="auto">
          <a:xfrm rot="5400000">
            <a:off x="2489448"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8" name="Rectangle 57"/>
          <p:cNvSpPr/>
          <p:nvPr/>
        </p:nvSpPr>
        <p:spPr bwMode="auto">
          <a:xfrm>
            <a:off x="1609180" y="2490788"/>
            <a:ext cx="138112" cy="2366962"/>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59" name="Rectangle 58"/>
          <p:cNvSpPr/>
          <p:nvPr/>
        </p:nvSpPr>
        <p:spPr bwMode="auto">
          <a:xfrm>
            <a:off x="1794917" y="3111500"/>
            <a:ext cx="138113" cy="1746250"/>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60" name="Rectangle 59"/>
          <p:cNvSpPr/>
          <p:nvPr/>
        </p:nvSpPr>
        <p:spPr bwMode="auto">
          <a:xfrm>
            <a:off x="1980655" y="4140200"/>
            <a:ext cx="138112" cy="717550"/>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61" name="Rectangle 60"/>
          <p:cNvSpPr/>
          <p:nvPr/>
        </p:nvSpPr>
        <p:spPr bwMode="auto">
          <a:xfrm>
            <a:off x="2166392" y="4340225"/>
            <a:ext cx="138113" cy="517525"/>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62" name="Rectangle 61"/>
          <p:cNvSpPr/>
          <p:nvPr/>
        </p:nvSpPr>
        <p:spPr bwMode="auto">
          <a:xfrm>
            <a:off x="2352130" y="4597400"/>
            <a:ext cx="138112" cy="258763"/>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63" name="Rectangle 62"/>
          <p:cNvSpPr/>
          <p:nvPr/>
        </p:nvSpPr>
        <p:spPr bwMode="auto">
          <a:xfrm>
            <a:off x="2537867" y="4660900"/>
            <a:ext cx="138113" cy="195263"/>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64" name="Rectangle 63"/>
          <p:cNvSpPr/>
          <p:nvPr/>
        </p:nvSpPr>
        <p:spPr bwMode="auto">
          <a:xfrm>
            <a:off x="2723605" y="4664075"/>
            <a:ext cx="138112" cy="193675"/>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cxnSp>
        <p:nvCxnSpPr>
          <p:cNvPr id="65" name="Straight Connector 62"/>
          <p:cNvCxnSpPr>
            <a:cxnSpLocks noChangeShapeType="1"/>
          </p:cNvCxnSpPr>
          <p:nvPr/>
        </p:nvCxnSpPr>
        <p:spPr bwMode="auto">
          <a:xfrm rot="5400000">
            <a:off x="3791198" y="4880769"/>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63"/>
          <p:cNvCxnSpPr>
            <a:cxnSpLocks noChangeShapeType="1"/>
          </p:cNvCxnSpPr>
          <p:nvPr/>
        </p:nvCxnSpPr>
        <p:spPr bwMode="auto">
          <a:xfrm rot="5400000">
            <a:off x="3605461" y="4880769"/>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64"/>
          <p:cNvCxnSpPr>
            <a:cxnSpLocks noChangeShapeType="1"/>
          </p:cNvCxnSpPr>
          <p:nvPr/>
        </p:nvCxnSpPr>
        <p:spPr bwMode="auto">
          <a:xfrm rot="5400000">
            <a:off x="3418136" y="4880769"/>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65"/>
          <p:cNvCxnSpPr>
            <a:cxnSpLocks noChangeShapeType="1"/>
          </p:cNvCxnSpPr>
          <p:nvPr/>
        </p:nvCxnSpPr>
        <p:spPr bwMode="auto">
          <a:xfrm rot="5400000">
            <a:off x="3232398" y="4880769"/>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66"/>
          <p:cNvCxnSpPr>
            <a:cxnSpLocks noChangeShapeType="1"/>
          </p:cNvCxnSpPr>
          <p:nvPr/>
        </p:nvCxnSpPr>
        <p:spPr bwMode="auto">
          <a:xfrm rot="5400000">
            <a:off x="3045073" y="4880769"/>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67"/>
          <p:cNvCxnSpPr>
            <a:cxnSpLocks noChangeShapeType="1"/>
          </p:cNvCxnSpPr>
          <p:nvPr/>
        </p:nvCxnSpPr>
        <p:spPr bwMode="auto">
          <a:xfrm rot="5400000">
            <a:off x="4353967" y="4884738"/>
            <a:ext cx="44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68"/>
          <p:cNvCxnSpPr>
            <a:cxnSpLocks noChangeShapeType="1"/>
          </p:cNvCxnSpPr>
          <p:nvPr/>
        </p:nvCxnSpPr>
        <p:spPr bwMode="auto">
          <a:xfrm rot="5400000">
            <a:off x="4168230" y="4884738"/>
            <a:ext cx="44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69"/>
          <p:cNvCxnSpPr>
            <a:cxnSpLocks noChangeShapeType="1"/>
          </p:cNvCxnSpPr>
          <p:nvPr/>
        </p:nvCxnSpPr>
        <p:spPr bwMode="auto">
          <a:xfrm rot="5400000">
            <a:off x="3982492" y="4884738"/>
            <a:ext cx="4445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70"/>
          <p:cNvCxnSpPr>
            <a:cxnSpLocks noChangeShapeType="1"/>
          </p:cNvCxnSpPr>
          <p:nvPr/>
        </p:nvCxnSpPr>
        <p:spPr bwMode="auto">
          <a:xfrm rot="5400000">
            <a:off x="5283448"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71"/>
          <p:cNvCxnSpPr>
            <a:cxnSpLocks noChangeShapeType="1"/>
          </p:cNvCxnSpPr>
          <p:nvPr/>
        </p:nvCxnSpPr>
        <p:spPr bwMode="auto">
          <a:xfrm rot="5400000">
            <a:off x="5096123"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72"/>
          <p:cNvCxnSpPr>
            <a:cxnSpLocks noChangeShapeType="1"/>
          </p:cNvCxnSpPr>
          <p:nvPr/>
        </p:nvCxnSpPr>
        <p:spPr bwMode="auto">
          <a:xfrm rot="5400000">
            <a:off x="4910386"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73"/>
          <p:cNvCxnSpPr>
            <a:cxnSpLocks noChangeShapeType="1"/>
          </p:cNvCxnSpPr>
          <p:nvPr/>
        </p:nvCxnSpPr>
        <p:spPr bwMode="auto">
          <a:xfrm rot="5400000">
            <a:off x="4723061"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74"/>
          <p:cNvCxnSpPr>
            <a:cxnSpLocks noChangeShapeType="1"/>
          </p:cNvCxnSpPr>
          <p:nvPr/>
        </p:nvCxnSpPr>
        <p:spPr bwMode="auto">
          <a:xfrm rot="5400000">
            <a:off x="4537323"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75"/>
          <p:cNvCxnSpPr>
            <a:cxnSpLocks noChangeShapeType="1"/>
          </p:cNvCxnSpPr>
          <p:nvPr/>
        </p:nvCxnSpPr>
        <p:spPr bwMode="auto">
          <a:xfrm rot="5400000">
            <a:off x="5472361"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79" name="TextBox 78"/>
          <p:cNvSpPr txBox="1">
            <a:spLocks noChangeArrowheads="1"/>
          </p:cNvSpPr>
          <p:nvPr/>
        </p:nvSpPr>
        <p:spPr bwMode="auto">
          <a:xfrm rot="16200000">
            <a:off x="2728368" y="4970462"/>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80" name="TextBox 79"/>
          <p:cNvSpPr txBox="1">
            <a:spLocks noChangeArrowheads="1"/>
          </p:cNvSpPr>
          <p:nvPr/>
        </p:nvSpPr>
        <p:spPr bwMode="auto">
          <a:xfrm rot="16200000">
            <a:off x="2981574" y="4902993"/>
            <a:ext cx="34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81" name="TextBox 80"/>
          <p:cNvSpPr txBox="1">
            <a:spLocks noChangeArrowheads="1"/>
          </p:cNvSpPr>
          <p:nvPr/>
        </p:nvSpPr>
        <p:spPr bwMode="auto">
          <a:xfrm rot="16200000">
            <a:off x="2875384" y="5185379"/>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82" name="TextBox 81"/>
          <p:cNvSpPr txBox="1">
            <a:spLocks noChangeArrowheads="1"/>
          </p:cNvSpPr>
          <p:nvPr/>
        </p:nvSpPr>
        <p:spPr bwMode="auto">
          <a:xfrm rot="16200000">
            <a:off x="3108573" y="5149057"/>
            <a:ext cx="841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83" name="TextBox 82"/>
          <p:cNvSpPr txBox="1">
            <a:spLocks noChangeArrowheads="1"/>
          </p:cNvSpPr>
          <p:nvPr/>
        </p:nvSpPr>
        <p:spPr bwMode="auto">
          <a:xfrm rot="16200000">
            <a:off x="3286737" y="5161945"/>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84" name="TextBox 83"/>
          <p:cNvSpPr txBox="1">
            <a:spLocks noChangeArrowheads="1"/>
          </p:cNvSpPr>
          <p:nvPr/>
        </p:nvSpPr>
        <p:spPr bwMode="auto">
          <a:xfrm rot="16200000">
            <a:off x="3549899" y="5080793"/>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85" name="TextBox 84"/>
          <p:cNvSpPr txBox="1">
            <a:spLocks noChangeArrowheads="1"/>
          </p:cNvSpPr>
          <p:nvPr/>
        </p:nvSpPr>
        <p:spPr bwMode="auto">
          <a:xfrm rot="16200000">
            <a:off x="3450700" y="5363798"/>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sp>
        <p:nvSpPr>
          <p:cNvPr id="86" name="TextBox 92"/>
          <p:cNvSpPr txBox="1">
            <a:spLocks noChangeArrowheads="1"/>
          </p:cNvSpPr>
          <p:nvPr/>
        </p:nvSpPr>
        <p:spPr bwMode="auto">
          <a:xfrm rot="16200000">
            <a:off x="4034086" y="4969669"/>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87" name="TextBox 93"/>
          <p:cNvSpPr txBox="1">
            <a:spLocks noChangeArrowheads="1"/>
          </p:cNvSpPr>
          <p:nvPr/>
        </p:nvSpPr>
        <p:spPr bwMode="auto">
          <a:xfrm rot="16200000">
            <a:off x="4287293" y="4903787"/>
            <a:ext cx="34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88" name="TextBox 94"/>
          <p:cNvSpPr txBox="1">
            <a:spLocks noChangeArrowheads="1"/>
          </p:cNvSpPr>
          <p:nvPr/>
        </p:nvSpPr>
        <p:spPr bwMode="auto">
          <a:xfrm rot="16200000">
            <a:off x="4189830" y="5185743"/>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89" name="TextBox 95"/>
          <p:cNvSpPr txBox="1">
            <a:spLocks noChangeArrowheads="1"/>
          </p:cNvSpPr>
          <p:nvPr/>
        </p:nvSpPr>
        <p:spPr bwMode="auto">
          <a:xfrm rot="16200000">
            <a:off x="4414292" y="514985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90" name="TextBox 96"/>
          <p:cNvSpPr txBox="1">
            <a:spLocks noChangeArrowheads="1"/>
          </p:cNvSpPr>
          <p:nvPr/>
        </p:nvSpPr>
        <p:spPr bwMode="auto">
          <a:xfrm rot="16200000">
            <a:off x="4584533" y="5161908"/>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91" name="TextBox 97"/>
          <p:cNvSpPr txBox="1">
            <a:spLocks noChangeArrowheads="1"/>
          </p:cNvSpPr>
          <p:nvPr/>
        </p:nvSpPr>
        <p:spPr bwMode="auto">
          <a:xfrm rot="16200000">
            <a:off x="4854824" y="5080793"/>
            <a:ext cx="704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92" name="TextBox 98"/>
          <p:cNvSpPr txBox="1">
            <a:spLocks noChangeArrowheads="1"/>
          </p:cNvSpPr>
          <p:nvPr/>
        </p:nvSpPr>
        <p:spPr bwMode="auto">
          <a:xfrm rot="16200000">
            <a:off x="4755624" y="5355560"/>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sp>
        <p:nvSpPr>
          <p:cNvPr id="93" name="Rectangle 92"/>
          <p:cNvSpPr/>
          <p:nvPr/>
        </p:nvSpPr>
        <p:spPr bwMode="auto">
          <a:xfrm>
            <a:off x="2909342" y="3452813"/>
            <a:ext cx="138113" cy="1401762"/>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4" name="Rectangle 93"/>
          <p:cNvSpPr/>
          <p:nvPr/>
        </p:nvSpPr>
        <p:spPr bwMode="auto">
          <a:xfrm>
            <a:off x="3096667" y="3948113"/>
            <a:ext cx="136525" cy="906462"/>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5" name="Rectangle 94"/>
          <p:cNvSpPr/>
          <p:nvPr/>
        </p:nvSpPr>
        <p:spPr bwMode="auto">
          <a:xfrm>
            <a:off x="3282405" y="4618038"/>
            <a:ext cx="136525" cy="238125"/>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6" name="Rectangle 95"/>
          <p:cNvSpPr/>
          <p:nvPr/>
        </p:nvSpPr>
        <p:spPr bwMode="auto">
          <a:xfrm>
            <a:off x="3468142" y="4268788"/>
            <a:ext cx="136525" cy="585787"/>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7" name="Rectangle 96"/>
          <p:cNvSpPr/>
          <p:nvPr/>
        </p:nvSpPr>
        <p:spPr bwMode="auto">
          <a:xfrm>
            <a:off x="3653880" y="4432300"/>
            <a:ext cx="136525" cy="422275"/>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8" name="Rectangle 97"/>
          <p:cNvSpPr/>
          <p:nvPr/>
        </p:nvSpPr>
        <p:spPr bwMode="auto">
          <a:xfrm>
            <a:off x="3839617" y="4686300"/>
            <a:ext cx="136525" cy="168275"/>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99" name="Rectangle 98"/>
          <p:cNvSpPr/>
          <p:nvPr/>
        </p:nvSpPr>
        <p:spPr bwMode="auto">
          <a:xfrm>
            <a:off x="4025355" y="4754563"/>
            <a:ext cx="136525" cy="107950"/>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0" name="Rectangle 99"/>
          <p:cNvSpPr/>
          <p:nvPr/>
        </p:nvSpPr>
        <p:spPr bwMode="auto">
          <a:xfrm>
            <a:off x="4211092" y="4397375"/>
            <a:ext cx="136525" cy="457200"/>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1" name="Rectangle 100"/>
          <p:cNvSpPr/>
          <p:nvPr/>
        </p:nvSpPr>
        <p:spPr bwMode="auto">
          <a:xfrm>
            <a:off x="4396830" y="4340225"/>
            <a:ext cx="136525" cy="514350"/>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2" name="Rectangle 101"/>
          <p:cNvSpPr/>
          <p:nvPr/>
        </p:nvSpPr>
        <p:spPr bwMode="auto">
          <a:xfrm>
            <a:off x="4582567" y="4724400"/>
            <a:ext cx="136525" cy="131763"/>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3" name="Rectangle 102"/>
          <p:cNvSpPr/>
          <p:nvPr/>
        </p:nvSpPr>
        <p:spPr bwMode="auto">
          <a:xfrm>
            <a:off x="4768305" y="4402138"/>
            <a:ext cx="136525" cy="452437"/>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4" name="Rectangle 103"/>
          <p:cNvSpPr/>
          <p:nvPr/>
        </p:nvSpPr>
        <p:spPr bwMode="auto">
          <a:xfrm>
            <a:off x="4954042" y="4657725"/>
            <a:ext cx="136525" cy="196850"/>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5" name="Rectangle 104"/>
          <p:cNvSpPr/>
          <p:nvPr/>
        </p:nvSpPr>
        <p:spPr bwMode="auto">
          <a:xfrm>
            <a:off x="5325517" y="4718050"/>
            <a:ext cx="136525" cy="136525"/>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106" name="Rectangle 105"/>
          <p:cNvSpPr/>
          <p:nvPr/>
        </p:nvSpPr>
        <p:spPr bwMode="auto">
          <a:xfrm>
            <a:off x="5139780" y="4808538"/>
            <a:ext cx="136525" cy="46037"/>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cxnSp>
        <p:nvCxnSpPr>
          <p:cNvPr id="107" name="Straight Connector 12"/>
          <p:cNvCxnSpPr>
            <a:cxnSpLocks noChangeShapeType="1"/>
          </p:cNvCxnSpPr>
          <p:nvPr/>
        </p:nvCxnSpPr>
        <p:spPr bwMode="auto">
          <a:xfrm>
            <a:off x="1569492" y="4857750"/>
            <a:ext cx="39417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108" name="Group 41"/>
          <p:cNvGrpSpPr>
            <a:grpSpLocks/>
          </p:cNvGrpSpPr>
          <p:nvPr/>
        </p:nvGrpSpPr>
        <p:grpSpPr bwMode="auto">
          <a:xfrm>
            <a:off x="1639342" y="2103438"/>
            <a:ext cx="68263" cy="1636712"/>
            <a:chOff x="894959" y="2072041"/>
            <a:chExt cx="68580" cy="1636471"/>
          </a:xfrm>
        </p:grpSpPr>
        <p:sp>
          <p:nvSpPr>
            <p:cNvPr id="302" name="Oval 27"/>
            <p:cNvSpPr>
              <a:spLocks noChangeArrowheads="1"/>
            </p:cNvSpPr>
            <p:nvPr/>
          </p:nvSpPr>
          <p:spPr bwMode="auto">
            <a:xfrm>
              <a:off x="894959" y="2072041"/>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303" name="Oval 114"/>
            <p:cNvSpPr>
              <a:spLocks noChangeArrowheads="1"/>
            </p:cNvSpPr>
            <p:nvPr/>
          </p:nvSpPr>
          <p:spPr bwMode="auto">
            <a:xfrm>
              <a:off x="894959" y="3639932"/>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304" name="Straight Connector 29"/>
            <p:cNvCxnSpPr>
              <a:cxnSpLocks noChangeShapeType="1"/>
            </p:cNvCxnSpPr>
            <p:nvPr/>
          </p:nvCxnSpPr>
          <p:spPr bwMode="auto">
            <a:xfrm>
              <a:off x="931003" y="2106331"/>
              <a:ext cx="0" cy="156789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09" name="Group 118"/>
          <p:cNvGrpSpPr>
            <a:grpSpLocks/>
          </p:cNvGrpSpPr>
          <p:nvPr/>
        </p:nvGrpSpPr>
        <p:grpSpPr bwMode="auto">
          <a:xfrm>
            <a:off x="1836192" y="2635250"/>
            <a:ext cx="73025" cy="936625"/>
            <a:chOff x="894958" y="2072041"/>
            <a:chExt cx="77940" cy="1700736"/>
          </a:xfrm>
        </p:grpSpPr>
        <p:sp>
          <p:nvSpPr>
            <p:cNvPr id="299" name="Oval 119"/>
            <p:cNvSpPr>
              <a:spLocks noChangeArrowheads="1"/>
            </p:cNvSpPr>
            <p:nvPr/>
          </p:nvSpPr>
          <p:spPr bwMode="auto">
            <a:xfrm>
              <a:off x="894958" y="207204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300" name="Oval 120"/>
            <p:cNvSpPr>
              <a:spLocks noChangeArrowheads="1"/>
            </p:cNvSpPr>
            <p:nvPr/>
          </p:nvSpPr>
          <p:spPr bwMode="auto">
            <a:xfrm>
              <a:off x="894958" y="363993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301" name="Straight Connector 121"/>
            <p:cNvCxnSpPr>
              <a:cxnSpLocks noChangeShapeType="1"/>
            </p:cNvCxnSpPr>
            <p:nvPr/>
          </p:nvCxnSpPr>
          <p:spPr bwMode="auto">
            <a:xfrm>
              <a:off x="931003" y="2106331"/>
              <a:ext cx="0" cy="156789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0" name="Group 122"/>
          <p:cNvGrpSpPr>
            <a:grpSpLocks/>
          </p:cNvGrpSpPr>
          <p:nvPr/>
        </p:nvGrpSpPr>
        <p:grpSpPr bwMode="auto">
          <a:xfrm>
            <a:off x="2029867" y="4040188"/>
            <a:ext cx="74613" cy="720725"/>
            <a:chOff x="894958" y="2465006"/>
            <a:chExt cx="80649" cy="1307771"/>
          </a:xfrm>
        </p:grpSpPr>
        <p:sp>
          <p:nvSpPr>
            <p:cNvPr id="296" name="Oval 123"/>
            <p:cNvSpPr>
              <a:spLocks noChangeArrowheads="1"/>
            </p:cNvSpPr>
            <p:nvPr/>
          </p:nvSpPr>
          <p:spPr bwMode="auto">
            <a:xfrm>
              <a:off x="897667"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97" name="Oval 124"/>
            <p:cNvSpPr>
              <a:spLocks noChangeArrowheads="1"/>
            </p:cNvSpPr>
            <p:nvPr/>
          </p:nvSpPr>
          <p:spPr bwMode="auto">
            <a:xfrm>
              <a:off x="894958" y="363993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98" name="Straight Connector 125"/>
            <p:cNvCxnSpPr>
              <a:cxnSpLocks noChangeShapeType="1"/>
            </p:cNvCxnSpPr>
            <p:nvPr/>
          </p:nvCxnSpPr>
          <p:spPr bwMode="auto">
            <a:xfrm flipH="1">
              <a:off x="931003" y="2538051"/>
              <a:ext cx="0" cy="113617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1" name="Group 127"/>
          <p:cNvGrpSpPr>
            <a:grpSpLocks/>
          </p:cNvGrpSpPr>
          <p:nvPr/>
        </p:nvGrpSpPr>
        <p:grpSpPr bwMode="auto">
          <a:xfrm>
            <a:off x="2402930" y="3967163"/>
            <a:ext cx="74612" cy="735012"/>
            <a:chOff x="892870" y="2465006"/>
            <a:chExt cx="80028" cy="1332308"/>
          </a:xfrm>
        </p:grpSpPr>
        <p:sp>
          <p:nvSpPr>
            <p:cNvPr id="293" name="Oval 128"/>
            <p:cNvSpPr>
              <a:spLocks noChangeArrowheads="1"/>
            </p:cNvSpPr>
            <p:nvPr/>
          </p:nvSpPr>
          <p:spPr bwMode="auto">
            <a:xfrm>
              <a:off x="892870"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94" name="Oval 129"/>
            <p:cNvSpPr>
              <a:spLocks noChangeArrowheads="1"/>
            </p:cNvSpPr>
            <p:nvPr/>
          </p:nvSpPr>
          <p:spPr bwMode="auto">
            <a:xfrm>
              <a:off x="894958" y="366447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95" name="Straight Connector 130"/>
            <p:cNvCxnSpPr>
              <a:cxnSpLocks noChangeShapeType="1"/>
            </p:cNvCxnSpPr>
            <p:nvPr/>
          </p:nvCxnSpPr>
          <p:spPr bwMode="auto">
            <a:xfrm flipH="1">
              <a:off x="931003" y="2538051"/>
              <a:ext cx="0" cy="113617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12" name="Oval 131"/>
          <p:cNvSpPr>
            <a:spLocks noChangeArrowheads="1"/>
          </p:cNvSpPr>
          <p:nvPr/>
        </p:nvSpPr>
        <p:spPr bwMode="auto">
          <a:xfrm>
            <a:off x="2202905" y="4305300"/>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113" name="Group 132"/>
          <p:cNvGrpSpPr>
            <a:grpSpLocks/>
          </p:cNvGrpSpPr>
          <p:nvPr/>
        </p:nvGrpSpPr>
        <p:grpSpPr bwMode="auto">
          <a:xfrm>
            <a:off x="2588667" y="4498975"/>
            <a:ext cx="74613" cy="300038"/>
            <a:chOff x="894119" y="3251231"/>
            <a:chExt cx="78779" cy="546083"/>
          </a:xfrm>
        </p:grpSpPr>
        <p:sp>
          <p:nvSpPr>
            <p:cNvPr id="290" name="Oval 133"/>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91" name="Oval 134"/>
            <p:cNvSpPr>
              <a:spLocks noChangeArrowheads="1"/>
            </p:cNvSpPr>
            <p:nvPr/>
          </p:nvSpPr>
          <p:spPr bwMode="auto">
            <a:xfrm>
              <a:off x="894958" y="366447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92" name="Straight Connector 135"/>
            <p:cNvCxnSpPr>
              <a:cxnSpLocks noChangeShapeType="1"/>
            </p:cNvCxnSpPr>
            <p:nvPr/>
          </p:nvCxnSpPr>
          <p:spPr bwMode="auto">
            <a:xfrm>
              <a:off x="931004" y="3365839"/>
              <a:ext cx="0" cy="30838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114" name="Oval 137"/>
          <p:cNvSpPr>
            <a:spLocks noChangeArrowheads="1"/>
          </p:cNvSpPr>
          <p:nvPr/>
        </p:nvSpPr>
        <p:spPr bwMode="auto">
          <a:xfrm>
            <a:off x="2763292" y="4629150"/>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115" name="Group 138"/>
          <p:cNvGrpSpPr>
            <a:grpSpLocks/>
          </p:cNvGrpSpPr>
          <p:nvPr/>
        </p:nvGrpSpPr>
        <p:grpSpPr bwMode="auto">
          <a:xfrm>
            <a:off x="2945855" y="2497138"/>
            <a:ext cx="68262" cy="1771650"/>
            <a:chOff x="894959" y="1936921"/>
            <a:chExt cx="68580" cy="1771591"/>
          </a:xfrm>
        </p:grpSpPr>
        <p:sp>
          <p:nvSpPr>
            <p:cNvPr id="287" name="Oval 139"/>
            <p:cNvSpPr>
              <a:spLocks noChangeArrowheads="1"/>
            </p:cNvSpPr>
            <p:nvPr/>
          </p:nvSpPr>
          <p:spPr bwMode="auto">
            <a:xfrm>
              <a:off x="894959" y="1936921"/>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88" name="Oval 140"/>
            <p:cNvSpPr>
              <a:spLocks noChangeArrowheads="1"/>
            </p:cNvSpPr>
            <p:nvPr/>
          </p:nvSpPr>
          <p:spPr bwMode="auto">
            <a:xfrm>
              <a:off x="894959" y="3639932"/>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89" name="Straight Connector 141"/>
            <p:cNvCxnSpPr>
              <a:cxnSpLocks noChangeShapeType="1"/>
              <a:stCxn id="287" idx="4"/>
            </p:cNvCxnSpPr>
            <p:nvPr/>
          </p:nvCxnSpPr>
          <p:spPr bwMode="auto">
            <a:xfrm>
              <a:off x="929249" y="2005501"/>
              <a:ext cx="1754" cy="167322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6" name="Group 143"/>
          <p:cNvGrpSpPr>
            <a:grpSpLocks/>
          </p:cNvGrpSpPr>
          <p:nvPr/>
        </p:nvGrpSpPr>
        <p:grpSpPr bwMode="auto">
          <a:xfrm>
            <a:off x="3137942" y="3576638"/>
            <a:ext cx="76200" cy="827087"/>
            <a:chOff x="894958" y="2465006"/>
            <a:chExt cx="80649" cy="1504072"/>
          </a:xfrm>
        </p:grpSpPr>
        <p:sp>
          <p:nvSpPr>
            <p:cNvPr id="284" name="Oval 144"/>
            <p:cNvSpPr>
              <a:spLocks noChangeArrowheads="1"/>
            </p:cNvSpPr>
            <p:nvPr/>
          </p:nvSpPr>
          <p:spPr bwMode="auto">
            <a:xfrm>
              <a:off x="897667"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85" name="Oval 145"/>
            <p:cNvSpPr>
              <a:spLocks noChangeArrowheads="1"/>
            </p:cNvSpPr>
            <p:nvPr/>
          </p:nvSpPr>
          <p:spPr bwMode="auto">
            <a:xfrm>
              <a:off x="894958" y="3836234"/>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86" name="Straight Connector 146"/>
            <p:cNvCxnSpPr>
              <a:cxnSpLocks noChangeShapeType="1"/>
              <a:endCxn id="285" idx="0"/>
            </p:cNvCxnSpPr>
            <p:nvPr/>
          </p:nvCxnSpPr>
          <p:spPr bwMode="auto">
            <a:xfrm>
              <a:off x="931003" y="2538051"/>
              <a:ext cx="0" cy="129818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7" name="Group 148"/>
          <p:cNvGrpSpPr>
            <a:grpSpLocks/>
          </p:cNvGrpSpPr>
          <p:nvPr/>
        </p:nvGrpSpPr>
        <p:grpSpPr bwMode="auto">
          <a:xfrm>
            <a:off x="3317330" y="4330700"/>
            <a:ext cx="73025" cy="409575"/>
            <a:chOff x="894119" y="3251231"/>
            <a:chExt cx="78779" cy="742385"/>
          </a:xfrm>
        </p:grpSpPr>
        <p:sp>
          <p:nvSpPr>
            <p:cNvPr id="281" name="Oval 149"/>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82" name="Oval 150"/>
            <p:cNvSpPr>
              <a:spLocks noChangeArrowheads="1"/>
            </p:cNvSpPr>
            <p:nvPr/>
          </p:nvSpPr>
          <p:spPr bwMode="auto">
            <a:xfrm>
              <a:off x="894958" y="3860772"/>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83" name="Straight Connector 151"/>
            <p:cNvCxnSpPr>
              <a:cxnSpLocks noChangeShapeType="1"/>
              <a:endCxn id="282" idx="0"/>
            </p:cNvCxnSpPr>
            <p:nvPr/>
          </p:nvCxnSpPr>
          <p:spPr bwMode="auto">
            <a:xfrm>
              <a:off x="931004" y="3365839"/>
              <a:ext cx="0" cy="49493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8" name="Group 153"/>
          <p:cNvGrpSpPr>
            <a:grpSpLocks/>
          </p:cNvGrpSpPr>
          <p:nvPr/>
        </p:nvGrpSpPr>
        <p:grpSpPr bwMode="auto">
          <a:xfrm>
            <a:off x="3509417" y="3841750"/>
            <a:ext cx="76200" cy="779463"/>
            <a:chOff x="894958" y="2465006"/>
            <a:chExt cx="80649" cy="1414103"/>
          </a:xfrm>
        </p:grpSpPr>
        <p:sp>
          <p:nvSpPr>
            <p:cNvPr id="278" name="Oval 154"/>
            <p:cNvSpPr>
              <a:spLocks noChangeArrowheads="1"/>
            </p:cNvSpPr>
            <p:nvPr/>
          </p:nvSpPr>
          <p:spPr bwMode="auto">
            <a:xfrm>
              <a:off x="897667"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79" name="Oval 155"/>
            <p:cNvSpPr>
              <a:spLocks noChangeArrowheads="1"/>
            </p:cNvSpPr>
            <p:nvPr/>
          </p:nvSpPr>
          <p:spPr bwMode="auto">
            <a:xfrm>
              <a:off x="894958" y="3746265"/>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80" name="Straight Connector 156"/>
            <p:cNvCxnSpPr>
              <a:cxnSpLocks noChangeShapeType="1"/>
            </p:cNvCxnSpPr>
            <p:nvPr/>
          </p:nvCxnSpPr>
          <p:spPr bwMode="auto">
            <a:xfrm>
              <a:off x="931003" y="2538051"/>
              <a:ext cx="0" cy="12344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19" name="Group 159"/>
          <p:cNvGrpSpPr>
            <a:grpSpLocks/>
          </p:cNvGrpSpPr>
          <p:nvPr/>
        </p:nvGrpSpPr>
        <p:grpSpPr bwMode="auto">
          <a:xfrm>
            <a:off x="3695155" y="4035425"/>
            <a:ext cx="74612" cy="687388"/>
            <a:chOff x="892869" y="2465006"/>
            <a:chExt cx="80029" cy="1250519"/>
          </a:xfrm>
        </p:grpSpPr>
        <p:sp>
          <p:nvSpPr>
            <p:cNvPr id="275" name="Oval 160"/>
            <p:cNvSpPr>
              <a:spLocks noChangeArrowheads="1"/>
            </p:cNvSpPr>
            <p:nvPr/>
          </p:nvSpPr>
          <p:spPr bwMode="auto">
            <a:xfrm>
              <a:off x="892869"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76" name="Oval 161"/>
            <p:cNvSpPr>
              <a:spLocks noChangeArrowheads="1"/>
            </p:cNvSpPr>
            <p:nvPr/>
          </p:nvSpPr>
          <p:spPr bwMode="auto">
            <a:xfrm>
              <a:off x="894958" y="358268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77" name="Straight Connector 162"/>
            <p:cNvCxnSpPr>
              <a:cxnSpLocks noChangeShapeType="1"/>
            </p:cNvCxnSpPr>
            <p:nvPr/>
          </p:nvCxnSpPr>
          <p:spPr bwMode="auto">
            <a:xfrm>
              <a:off x="931003" y="2538051"/>
              <a:ext cx="0" cy="10674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0" name="Group 164"/>
          <p:cNvGrpSpPr>
            <a:grpSpLocks/>
          </p:cNvGrpSpPr>
          <p:nvPr/>
        </p:nvGrpSpPr>
        <p:grpSpPr bwMode="auto">
          <a:xfrm>
            <a:off x="3879305" y="4235450"/>
            <a:ext cx="76200" cy="539750"/>
            <a:chOff x="894958" y="2465006"/>
            <a:chExt cx="80649" cy="980603"/>
          </a:xfrm>
        </p:grpSpPr>
        <p:sp>
          <p:nvSpPr>
            <p:cNvPr id="272" name="Oval 165"/>
            <p:cNvSpPr>
              <a:spLocks noChangeArrowheads="1"/>
            </p:cNvSpPr>
            <p:nvPr/>
          </p:nvSpPr>
          <p:spPr bwMode="auto">
            <a:xfrm>
              <a:off x="897667"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73" name="Oval 166"/>
            <p:cNvSpPr>
              <a:spLocks noChangeArrowheads="1"/>
            </p:cNvSpPr>
            <p:nvPr/>
          </p:nvSpPr>
          <p:spPr bwMode="auto">
            <a:xfrm>
              <a:off x="894958" y="3312765"/>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74" name="Straight Connector 167"/>
            <p:cNvCxnSpPr>
              <a:cxnSpLocks noChangeShapeType="1"/>
            </p:cNvCxnSpPr>
            <p:nvPr/>
          </p:nvCxnSpPr>
          <p:spPr bwMode="auto">
            <a:xfrm>
              <a:off x="931003" y="2538051"/>
              <a:ext cx="0" cy="84461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1" name="Group 169"/>
          <p:cNvGrpSpPr>
            <a:grpSpLocks/>
          </p:cNvGrpSpPr>
          <p:nvPr/>
        </p:nvGrpSpPr>
        <p:grpSpPr bwMode="auto">
          <a:xfrm>
            <a:off x="4063455" y="4629150"/>
            <a:ext cx="74612" cy="192088"/>
            <a:chOff x="894119" y="3251231"/>
            <a:chExt cx="78779" cy="349782"/>
          </a:xfrm>
        </p:grpSpPr>
        <p:sp>
          <p:nvSpPr>
            <p:cNvPr id="269" name="Oval 170"/>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70" name="Oval 171"/>
            <p:cNvSpPr>
              <a:spLocks noChangeArrowheads="1"/>
            </p:cNvSpPr>
            <p:nvPr/>
          </p:nvSpPr>
          <p:spPr bwMode="auto">
            <a:xfrm>
              <a:off x="894958" y="3468169"/>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71" name="Straight Connector 172"/>
            <p:cNvCxnSpPr>
              <a:cxnSpLocks noChangeShapeType="1"/>
            </p:cNvCxnSpPr>
            <p:nvPr/>
          </p:nvCxnSpPr>
          <p:spPr bwMode="auto">
            <a:xfrm>
              <a:off x="931004" y="3365839"/>
              <a:ext cx="0" cy="1520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2" name="Group 174"/>
          <p:cNvGrpSpPr>
            <a:grpSpLocks/>
          </p:cNvGrpSpPr>
          <p:nvPr/>
        </p:nvGrpSpPr>
        <p:grpSpPr bwMode="auto">
          <a:xfrm>
            <a:off x="4246017" y="4200525"/>
            <a:ext cx="74613" cy="539750"/>
            <a:chOff x="892869" y="2465006"/>
            <a:chExt cx="80029" cy="980603"/>
          </a:xfrm>
        </p:grpSpPr>
        <p:sp>
          <p:nvSpPr>
            <p:cNvPr id="266" name="Oval 175"/>
            <p:cNvSpPr>
              <a:spLocks noChangeArrowheads="1"/>
            </p:cNvSpPr>
            <p:nvPr/>
          </p:nvSpPr>
          <p:spPr bwMode="auto">
            <a:xfrm>
              <a:off x="892869"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67" name="Oval 176"/>
            <p:cNvSpPr>
              <a:spLocks noChangeArrowheads="1"/>
            </p:cNvSpPr>
            <p:nvPr/>
          </p:nvSpPr>
          <p:spPr bwMode="auto">
            <a:xfrm>
              <a:off x="894958" y="3312765"/>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68" name="Straight Connector 177"/>
            <p:cNvCxnSpPr>
              <a:cxnSpLocks noChangeShapeType="1"/>
            </p:cNvCxnSpPr>
            <p:nvPr/>
          </p:nvCxnSpPr>
          <p:spPr bwMode="auto">
            <a:xfrm>
              <a:off x="931004" y="2538051"/>
              <a:ext cx="0" cy="8199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3" name="Group 179"/>
          <p:cNvGrpSpPr>
            <a:grpSpLocks/>
          </p:cNvGrpSpPr>
          <p:nvPr/>
        </p:nvGrpSpPr>
        <p:grpSpPr bwMode="auto">
          <a:xfrm>
            <a:off x="4428580" y="4208463"/>
            <a:ext cx="74612" cy="593725"/>
            <a:chOff x="892869" y="2465006"/>
            <a:chExt cx="80029" cy="1078751"/>
          </a:xfrm>
        </p:grpSpPr>
        <p:sp>
          <p:nvSpPr>
            <p:cNvPr id="263" name="Oval 180"/>
            <p:cNvSpPr>
              <a:spLocks noChangeArrowheads="1"/>
            </p:cNvSpPr>
            <p:nvPr/>
          </p:nvSpPr>
          <p:spPr bwMode="auto">
            <a:xfrm>
              <a:off x="892869" y="2465006"/>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64" name="Oval 181"/>
            <p:cNvSpPr>
              <a:spLocks noChangeArrowheads="1"/>
            </p:cNvSpPr>
            <p:nvPr/>
          </p:nvSpPr>
          <p:spPr bwMode="auto">
            <a:xfrm>
              <a:off x="894958" y="341091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65" name="Straight Connector 182"/>
            <p:cNvCxnSpPr>
              <a:cxnSpLocks noChangeShapeType="1"/>
              <a:endCxn id="264" idx="0"/>
            </p:cNvCxnSpPr>
            <p:nvPr/>
          </p:nvCxnSpPr>
          <p:spPr bwMode="auto">
            <a:xfrm>
              <a:off x="931004" y="2538051"/>
              <a:ext cx="0" cy="87286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4" name="Group 184"/>
          <p:cNvGrpSpPr>
            <a:grpSpLocks/>
          </p:cNvGrpSpPr>
          <p:nvPr/>
        </p:nvGrpSpPr>
        <p:grpSpPr bwMode="auto">
          <a:xfrm>
            <a:off x="4622255" y="4506913"/>
            <a:ext cx="74612" cy="314325"/>
            <a:chOff x="894119" y="3251231"/>
            <a:chExt cx="78779" cy="570621"/>
          </a:xfrm>
        </p:grpSpPr>
        <p:sp>
          <p:nvSpPr>
            <p:cNvPr id="260" name="Oval 185"/>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61" name="Oval 186"/>
            <p:cNvSpPr>
              <a:spLocks noChangeArrowheads="1"/>
            </p:cNvSpPr>
            <p:nvPr/>
          </p:nvSpPr>
          <p:spPr bwMode="auto">
            <a:xfrm>
              <a:off x="894958" y="3689008"/>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62" name="Straight Connector 187"/>
            <p:cNvCxnSpPr>
              <a:cxnSpLocks noChangeShapeType="1"/>
            </p:cNvCxnSpPr>
            <p:nvPr/>
          </p:nvCxnSpPr>
          <p:spPr bwMode="auto">
            <a:xfrm>
              <a:off x="931004" y="3365837"/>
              <a:ext cx="0" cy="36532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5" name="Group 188"/>
          <p:cNvGrpSpPr>
            <a:grpSpLocks/>
          </p:cNvGrpSpPr>
          <p:nvPr/>
        </p:nvGrpSpPr>
        <p:grpSpPr bwMode="auto">
          <a:xfrm>
            <a:off x="4804817" y="4276725"/>
            <a:ext cx="73025" cy="409575"/>
            <a:chOff x="894119" y="3251231"/>
            <a:chExt cx="78779" cy="742385"/>
          </a:xfrm>
        </p:grpSpPr>
        <p:sp>
          <p:nvSpPr>
            <p:cNvPr id="257" name="Oval 189"/>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58" name="Oval 190"/>
            <p:cNvSpPr>
              <a:spLocks noChangeArrowheads="1"/>
            </p:cNvSpPr>
            <p:nvPr/>
          </p:nvSpPr>
          <p:spPr bwMode="auto">
            <a:xfrm>
              <a:off x="894958" y="3860772"/>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59" name="Straight Connector 191"/>
            <p:cNvCxnSpPr>
              <a:cxnSpLocks noChangeShapeType="1"/>
            </p:cNvCxnSpPr>
            <p:nvPr/>
          </p:nvCxnSpPr>
          <p:spPr bwMode="auto">
            <a:xfrm>
              <a:off x="931004" y="3365837"/>
              <a:ext cx="0" cy="57183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6" name="Group 193"/>
          <p:cNvGrpSpPr>
            <a:grpSpLocks/>
          </p:cNvGrpSpPr>
          <p:nvPr/>
        </p:nvGrpSpPr>
        <p:grpSpPr bwMode="auto">
          <a:xfrm>
            <a:off x="4977855" y="4497388"/>
            <a:ext cx="74612" cy="314325"/>
            <a:chOff x="894119" y="3251231"/>
            <a:chExt cx="78779" cy="570621"/>
          </a:xfrm>
        </p:grpSpPr>
        <p:sp>
          <p:nvSpPr>
            <p:cNvPr id="254" name="Oval 194"/>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55" name="Oval 195"/>
            <p:cNvSpPr>
              <a:spLocks noChangeArrowheads="1"/>
            </p:cNvSpPr>
            <p:nvPr/>
          </p:nvSpPr>
          <p:spPr bwMode="auto">
            <a:xfrm>
              <a:off x="894958" y="3689008"/>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56" name="Straight Connector 196"/>
            <p:cNvCxnSpPr>
              <a:cxnSpLocks noChangeShapeType="1"/>
            </p:cNvCxnSpPr>
            <p:nvPr/>
          </p:nvCxnSpPr>
          <p:spPr bwMode="auto">
            <a:xfrm>
              <a:off x="931004" y="3365837"/>
              <a:ext cx="0" cy="36532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7" name="Group 197"/>
          <p:cNvGrpSpPr>
            <a:grpSpLocks/>
          </p:cNvGrpSpPr>
          <p:nvPr/>
        </p:nvGrpSpPr>
        <p:grpSpPr bwMode="auto">
          <a:xfrm>
            <a:off x="5355680" y="4605338"/>
            <a:ext cx="73025" cy="228600"/>
            <a:chOff x="894119" y="3251231"/>
            <a:chExt cx="78779" cy="415216"/>
          </a:xfrm>
        </p:grpSpPr>
        <p:sp>
          <p:nvSpPr>
            <p:cNvPr id="251" name="Oval 198"/>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52" name="Oval 199"/>
            <p:cNvSpPr>
              <a:spLocks noChangeArrowheads="1"/>
            </p:cNvSpPr>
            <p:nvPr/>
          </p:nvSpPr>
          <p:spPr bwMode="auto">
            <a:xfrm>
              <a:off x="894958" y="353360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53" name="Straight Connector 200"/>
            <p:cNvCxnSpPr>
              <a:cxnSpLocks noChangeShapeType="1"/>
            </p:cNvCxnSpPr>
            <p:nvPr/>
          </p:nvCxnSpPr>
          <p:spPr bwMode="auto">
            <a:xfrm>
              <a:off x="931004" y="3365837"/>
              <a:ext cx="0" cy="24403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128" name="Group 202"/>
          <p:cNvGrpSpPr>
            <a:grpSpLocks/>
          </p:cNvGrpSpPr>
          <p:nvPr/>
        </p:nvGrpSpPr>
        <p:grpSpPr bwMode="auto">
          <a:xfrm>
            <a:off x="5177880" y="4703763"/>
            <a:ext cx="73025" cy="160337"/>
            <a:chOff x="894119" y="3251231"/>
            <a:chExt cx="78779" cy="292527"/>
          </a:xfrm>
        </p:grpSpPr>
        <p:sp>
          <p:nvSpPr>
            <p:cNvPr id="248" name="Oval 203"/>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249" name="Oval 204"/>
            <p:cNvSpPr>
              <a:spLocks noChangeArrowheads="1"/>
            </p:cNvSpPr>
            <p:nvPr/>
          </p:nvSpPr>
          <p:spPr bwMode="auto">
            <a:xfrm>
              <a:off x="894958" y="3410914"/>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250" name="Straight Connector 205"/>
            <p:cNvCxnSpPr>
              <a:cxnSpLocks noChangeShapeType="1"/>
            </p:cNvCxnSpPr>
            <p:nvPr/>
          </p:nvCxnSpPr>
          <p:spPr bwMode="auto">
            <a:xfrm>
              <a:off x="932980" y="3277948"/>
              <a:ext cx="0" cy="16605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08" name="Rectangle 307"/>
          <p:cNvSpPr/>
          <p:nvPr/>
        </p:nvSpPr>
        <p:spPr bwMode="auto">
          <a:xfrm>
            <a:off x="7218680" y="4516438"/>
            <a:ext cx="136525" cy="347662"/>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09" name="Rectangle 308"/>
          <p:cNvSpPr/>
          <p:nvPr/>
        </p:nvSpPr>
        <p:spPr bwMode="auto">
          <a:xfrm>
            <a:off x="7404417" y="2965450"/>
            <a:ext cx="136525" cy="1900238"/>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0" name="Rectangle 309"/>
          <p:cNvSpPr/>
          <p:nvPr/>
        </p:nvSpPr>
        <p:spPr bwMode="auto">
          <a:xfrm>
            <a:off x="7590155" y="4514850"/>
            <a:ext cx="136525" cy="349250"/>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1" name="Rectangle 310"/>
          <p:cNvSpPr/>
          <p:nvPr/>
        </p:nvSpPr>
        <p:spPr bwMode="auto">
          <a:xfrm>
            <a:off x="7775892" y="4678363"/>
            <a:ext cx="136525" cy="185737"/>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2" name="Rectangle 311"/>
          <p:cNvSpPr/>
          <p:nvPr/>
        </p:nvSpPr>
        <p:spPr bwMode="auto">
          <a:xfrm>
            <a:off x="7961630" y="4162425"/>
            <a:ext cx="136525" cy="700088"/>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3" name="Rectangle 312"/>
          <p:cNvSpPr/>
          <p:nvPr/>
        </p:nvSpPr>
        <p:spPr bwMode="auto">
          <a:xfrm>
            <a:off x="8147367" y="4689475"/>
            <a:ext cx="136525" cy="173038"/>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4" name="Rectangle 313"/>
          <p:cNvSpPr/>
          <p:nvPr/>
        </p:nvSpPr>
        <p:spPr bwMode="auto">
          <a:xfrm>
            <a:off x="8333105" y="4678363"/>
            <a:ext cx="136525" cy="187325"/>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5" name="Rectangle 314"/>
          <p:cNvSpPr/>
          <p:nvPr/>
        </p:nvSpPr>
        <p:spPr bwMode="auto">
          <a:xfrm>
            <a:off x="8518842" y="4765675"/>
            <a:ext cx="136525" cy="96838"/>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6" name="Rectangle 315"/>
          <p:cNvSpPr/>
          <p:nvPr/>
        </p:nvSpPr>
        <p:spPr bwMode="auto">
          <a:xfrm>
            <a:off x="8704580" y="4678363"/>
            <a:ext cx="136525" cy="184150"/>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7" name="Rectangle 316"/>
          <p:cNvSpPr/>
          <p:nvPr/>
        </p:nvSpPr>
        <p:spPr bwMode="auto">
          <a:xfrm>
            <a:off x="8890317" y="4757738"/>
            <a:ext cx="138113" cy="104775"/>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8" name="Rectangle 317"/>
          <p:cNvSpPr/>
          <p:nvPr/>
        </p:nvSpPr>
        <p:spPr bwMode="auto">
          <a:xfrm>
            <a:off x="9261792" y="4686300"/>
            <a:ext cx="138113" cy="176213"/>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19" name="Rectangle 318"/>
          <p:cNvSpPr/>
          <p:nvPr/>
        </p:nvSpPr>
        <p:spPr bwMode="auto">
          <a:xfrm>
            <a:off x="9447530" y="4694238"/>
            <a:ext cx="138112" cy="168275"/>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20" name="Rectangle 319"/>
          <p:cNvSpPr/>
          <p:nvPr/>
        </p:nvSpPr>
        <p:spPr bwMode="auto">
          <a:xfrm>
            <a:off x="9633267" y="4762500"/>
            <a:ext cx="138113" cy="106363"/>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21" name="Rectangle 320"/>
          <p:cNvSpPr/>
          <p:nvPr/>
        </p:nvSpPr>
        <p:spPr bwMode="auto">
          <a:xfrm>
            <a:off x="10004742" y="4689475"/>
            <a:ext cx="138113" cy="173038"/>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22" name="Rectangle 321"/>
          <p:cNvSpPr/>
          <p:nvPr/>
        </p:nvSpPr>
        <p:spPr bwMode="auto">
          <a:xfrm>
            <a:off x="10190480" y="4789488"/>
            <a:ext cx="138112" cy="73025"/>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23" name="Rectangle 322"/>
          <p:cNvSpPr/>
          <p:nvPr/>
        </p:nvSpPr>
        <p:spPr bwMode="auto">
          <a:xfrm>
            <a:off x="10749280" y="4765675"/>
            <a:ext cx="136525" cy="95250"/>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24" name="TextBox 368"/>
          <p:cNvSpPr txBox="1">
            <a:spLocks noChangeArrowheads="1"/>
          </p:cNvSpPr>
          <p:nvPr/>
        </p:nvSpPr>
        <p:spPr bwMode="auto">
          <a:xfrm>
            <a:off x="7377430" y="1604963"/>
            <a:ext cx="367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b="1" dirty="0">
                <a:solidFill>
                  <a:srgbClr val="FFFFFF"/>
                </a:solidFill>
              </a:rPr>
              <a:t>Distribution of Grade 3-5 </a:t>
            </a:r>
            <a:br>
              <a:rPr lang="en-US" altLang="en-US" sz="1600" b="1" dirty="0">
                <a:solidFill>
                  <a:srgbClr val="FFFFFF"/>
                </a:solidFill>
              </a:rPr>
            </a:br>
            <a:r>
              <a:rPr lang="en-US" altLang="en-US" sz="1600" b="1" dirty="0">
                <a:solidFill>
                  <a:srgbClr val="FFFFFF"/>
                </a:solidFill>
              </a:rPr>
              <a:t>Immune-Related AEs</a:t>
            </a:r>
          </a:p>
        </p:txBody>
      </p:sp>
      <p:cxnSp>
        <p:nvCxnSpPr>
          <p:cNvPr id="325" name="Straight Connector 369"/>
          <p:cNvCxnSpPr>
            <a:cxnSpLocks noChangeShapeType="1"/>
          </p:cNvCxnSpPr>
          <p:nvPr/>
        </p:nvCxnSpPr>
        <p:spPr bwMode="auto">
          <a:xfrm>
            <a:off x="7188517" y="2278063"/>
            <a:ext cx="0" cy="25987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6" name="Straight Connector 370"/>
          <p:cNvCxnSpPr>
            <a:cxnSpLocks noChangeShapeType="1"/>
          </p:cNvCxnSpPr>
          <p:nvPr/>
        </p:nvCxnSpPr>
        <p:spPr bwMode="auto">
          <a:xfrm>
            <a:off x="7125017" y="2290763"/>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7" name="Straight Connector 372"/>
          <p:cNvCxnSpPr>
            <a:cxnSpLocks noChangeShapeType="1"/>
          </p:cNvCxnSpPr>
          <p:nvPr/>
        </p:nvCxnSpPr>
        <p:spPr bwMode="auto">
          <a:xfrm>
            <a:off x="7125017" y="31496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8" name="Straight Connector 373"/>
          <p:cNvCxnSpPr>
            <a:cxnSpLocks noChangeShapeType="1"/>
          </p:cNvCxnSpPr>
          <p:nvPr/>
        </p:nvCxnSpPr>
        <p:spPr bwMode="auto">
          <a:xfrm>
            <a:off x="7125017" y="400685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9" name="Straight Connector 374"/>
          <p:cNvCxnSpPr>
            <a:cxnSpLocks noChangeShapeType="1"/>
          </p:cNvCxnSpPr>
          <p:nvPr/>
        </p:nvCxnSpPr>
        <p:spPr bwMode="auto">
          <a:xfrm>
            <a:off x="7125017" y="4864100"/>
            <a:ext cx="63500"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30" name="TextBox 375"/>
          <p:cNvSpPr txBox="1">
            <a:spLocks noChangeArrowheads="1"/>
          </p:cNvSpPr>
          <p:nvPr/>
        </p:nvSpPr>
        <p:spPr bwMode="auto">
          <a:xfrm>
            <a:off x="6804342" y="2130425"/>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15</a:t>
            </a:r>
          </a:p>
        </p:txBody>
      </p:sp>
      <p:sp>
        <p:nvSpPr>
          <p:cNvPr id="331" name="TextBox 377"/>
          <p:cNvSpPr txBox="1">
            <a:spLocks noChangeArrowheads="1"/>
          </p:cNvSpPr>
          <p:nvPr/>
        </p:nvSpPr>
        <p:spPr bwMode="auto">
          <a:xfrm>
            <a:off x="6804342" y="2987675"/>
            <a:ext cx="382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10</a:t>
            </a:r>
          </a:p>
        </p:txBody>
      </p:sp>
      <p:sp>
        <p:nvSpPr>
          <p:cNvPr id="332" name="TextBox 378"/>
          <p:cNvSpPr txBox="1">
            <a:spLocks noChangeArrowheads="1"/>
          </p:cNvSpPr>
          <p:nvPr/>
        </p:nvSpPr>
        <p:spPr bwMode="auto">
          <a:xfrm>
            <a:off x="6902767" y="3846513"/>
            <a:ext cx="2841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5</a:t>
            </a:r>
          </a:p>
        </p:txBody>
      </p:sp>
      <p:sp>
        <p:nvSpPr>
          <p:cNvPr id="333" name="TextBox 379"/>
          <p:cNvSpPr txBox="1">
            <a:spLocks noChangeArrowheads="1"/>
          </p:cNvSpPr>
          <p:nvPr/>
        </p:nvSpPr>
        <p:spPr bwMode="auto">
          <a:xfrm>
            <a:off x="6902767" y="4703763"/>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0" dirty="0">
                <a:solidFill>
                  <a:srgbClr val="FFFFFF"/>
                </a:solidFill>
              </a:rPr>
              <a:t>0</a:t>
            </a:r>
          </a:p>
        </p:txBody>
      </p:sp>
      <p:sp>
        <p:nvSpPr>
          <p:cNvPr id="334" name="TextBox 380"/>
          <p:cNvSpPr txBox="1">
            <a:spLocks noChangeArrowheads="1"/>
          </p:cNvSpPr>
          <p:nvPr/>
        </p:nvSpPr>
        <p:spPr bwMode="auto">
          <a:xfrm rot="16200000">
            <a:off x="6346348" y="3423444"/>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400" b="1" dirty="0">
                <a:solidFill>
                  <a:srgbClr val="FFFFFF"/>
                </a:solidFill>
              </a:rPr>
              <a:t>Pts (%)</a:t>
            </a:r>
          </a:p>
        </p:txBody>
      </p:sp>
      <p:sp>
        <p:nvSpPr>
          <p:cNvPr id="335" name="TextBox 381"/>
          <p:cNvSpPr txBox="1">
            <a:spLocks noChangeArrowheads="1"/>
          </p:cNvSpPr>
          <p:nvPr/>
        </p:nvSpPr>
        <p:spPr bwMode="auto">
          <a:xfrm>
            <a:off x="9911080" y="2211388"/>
            <a:ext cx="890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600" b="0" dirty="0">
                <a:solidFill>
                  <a:srgbClr val="FFFFFF"/>
                </a:solidFill>
              </a:rPr>
              <a:t>CTLA-4</a:t>
            </a:r>
          </a:p>
          <a:p>
            <a:pPr>
              <a:lnSpc>
                <a:spcPct val="100000"/>
              </a:lnSpc>
              <a:spcBef>
                <a:spcPct val="0"/>
              </a:spcBef>
              <a:spcAft>
                <a:spcPct val="0"/>
              </a:spcAft>
              <a:buClrTx/>
              <a:buFontTx/>
              <a:buNone/>
            </a:pPr>
            <a:r>
              <a:rPr lang="en-US" altLang="en-US" sz="1600" b="0" dirty="0">
                <a:solidFill>
                  <a:srgbClr val="FFFFFF"/>
                </a:solidFill>
              </a:rPr>
              <a:t>PD-1</a:t>
            </a:r>
          </a:p>
          <a:p>
            <a:pPr>
              <a:lnSpc>
                <a:spcPct val="100000"/>
              </a:lnSpc>
              <a:spcBef>
                <a:spcPct val="0"/>
              </a:spcBef>
              <a:spcAft>
                <a:spcPct val="0"/>
              </a:spcAft>
              <a:buClrTx/>
              <a:buFontTx/>
              <a:buNone/>
            </a:pPr>
            <a:r>
              <a:rPr lang="en-US" altLang="en-US" sz="1600" b="0" dirty="0">
                <a:solidFill>
                  <a:srgbClr val="FFFFFF"/>
                </a:solidFill>
              </a:rPr>
              <a:t>PD-L1</a:t>
            </a:r>
          </a:p>
        </p:txBody>
      </p:sp>
      <p:sp>
        <p:nvSpPr>
          <p:cNvPr id="336" name="Rectangle 335"/>
          <p:cNvSpPr/>
          <p:nvPr/>
        </p:nvSpPr>
        <p:spPr bwMode="auto">
          <a:xfrm>
            <a:off x="9809264" y="2311785"/>
            <a:ext cx="146304" cy="146304"/>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37" name="Rectangle 336"/>
          <p:cNvSpPr/>
          <p:nvPr/>
        </p:nvSpPr>
        <p:spPr bwMode="auto">
          <a:xfrm>
            <a:off x="9809264" y="2550211"/>
            <a:ext cx="146304" cy="146304"/>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38" name="Rectangle 337"/>
          <p:cNvSpPr/>
          <p:nvPr/>
        </p:nvSpPr>
        <p:spPr bwMode="auto">
          <a:xfrm>
            <a:off x="9809264" y="2782672"/>
            <a:ext cx="146304" cy="146304"/>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339" name="TextBox 385"/>
          <p:cNvSpPr txBox="1">
            <a:spLocks noChangeArrowheads="1"/>
          </p:cNvSpPr>
          <p:nvPr/>
        </p:nvSpPr>
        <p:spPr bwMode="auto">
          <a:xfrm rot="16200000">
            <a:off x="7032149" y="4977606"/>
            <a:ext cx="482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340" name="TextBox 386"/>
          <p:cNvSpPr txBox="1">
            <a:spLocks noChangeArrowheads="1"/>
          </p:cNvSpPr>
          <p:nvPr/>
        </p:nvSpPr>
        <p:spPr bwMode="auto">
          <a:xfrm rot="16200000">
            <a:off x="7286149" y="4910931"/>
            <a:ext cx="347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341" name="TextBox 387"/>
          <p:cNvSpPr txBox="1">
            <a:spLocks noChangeArrowheads="1"/>
          </p:cNvSpPr>
          <p:nvPr/>
        </p:nvSpPr>
        <p:spPr bwMode="auto">
          <a:xfrm rot="16200000">
            <a:off x="7185896" y="5201232"/>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342" name="TextBox 388"/>
          <p:cNvSpPr txBox="1">
            <a:spLocks noChangeArrowheads="1"/>
          </p:cNvSpPr>
          <p:nvPr/>
        </p:nvSpPr>
        <p:spPr bwMode="auto">
          <a:xfrm rot="16200000">
            <a:off x="7412355" y="5156200"/>
            <a:ext cx="839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343" name="TextBox 389"/>
          <p:cNvSpPr txBox="1">
            <a:spLocks noChangeArrowheads="1"/>
          </p:cNvSpPr>
          <p:nvPr/>
        </p:nvSpPr>
        <p:spPr bwMode="auto">
          <a:xfrm rot="16200000">
            <a:off x="7581802" y="5161608"/>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344" name="TextBox 390"/>
          <p:cNvSpPr txBox="1">
            <a:spLocks noChangeArrowheads="1"/>
          </p:cNvSpPr>
          <p:nvPr/>
        </p:nvSpPr>
        <p:spPr bwMode="auto">
          <a:xfrm rot="16200000">
            <a:off x="7853680" y="5087938"/>
            <a:ext cx="703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345" name="TextBox 391"/>
          <p:cNvSpPr txBox="1">
            <a:spLocks noChangeArrowheads="1"/>
          </p:cNvSpPr>
          <p:nvPr/>
        </p:nvSpPr>
        <p:spPr bwMode="auto">
          <a:xfrm rot="16200000">
            <a:off x="7753687" y="5371736"/>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cxnSp>
        <p:nvCxnSpPr>
          <p:cNvPr id="346" name="Straight Connector 392"/>
          <p:cNvCxnSpPr>
            <a:cxnSpLocks noChangeShapeType="1"/>
          </p:cNvCxnSpPr>
          <p:nvPr/>
        </p:nvCxnSpPr>
        <p:spPr bwMode="auto">
          <a:xfrm rot="5400000">
            <a:off x="7908448"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7" name="Straight Connector 393"/>
          <p:cNvCxnSpPr>
            <a:cxnSpLocks noChangeShapeType="1"/>
          </p:cNvCxnSpPr>
          <p:nvPr/>
        </p:nvCxnSpPr>
        <p:spPr bwMode="auto">
          <a:xfrm rot="5400000">
            <a:off x="7722711"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8" name="Straight Connector 394"/>
          <p:cNvCxnSpPr>
            <a:cxnSpLocks noChangeShapeType="1"/>
          </p:cNvCxnSpPr>
          <p:nvPr/>
        </p:nvCxnSpPr>
        <p:spPr bwMode="auto">
          <a:xfrm rot="5400000">
            <a:off x="7535386"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49" name="Straight Connector 395"/>
          <p:cNvCxnSpPr>
            <a:cxnSpLocks noChangeShapeType="1"/>
          </p:cNvCxnSpPr>
          <p:nvPr/>
        </p:nvCxnSpPr>
        <p:spPr bwMode="auto">
          <a:xfrm rot="5400000">
            <a:off x="7349648"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0" name="Straight Connector 396"/>
          <p:cNvCxnSpPr>
            <a:cxnSpLocks noChangeShapeType="1"/>
          </p:cNvCxnSpPr>
          <p:nvPr/>
        </p:nvCxnSpPr>
        <p:spPr bwMode="auto">
          <a:xfrm rot="5400000">
            <a:off x="7162323"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1" name="Straight Connector 397"/>
          <p:cNvCxnSpPr>
            <a:cxnSpLocks noChangeShapeType="1"/>
          </p:cNvCxnSpPr>
          <p:nvPr/>
        </p:nvCxnSpPr>
        <p:spPr bwMode="auto">
          <a:xfrm rot="5400000">
            <a:off x="8470423" y="4899819"/>
            <a:ext cx="460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2" name="Straight Connector 398"/>
          <p:cNvCxnSpPr>
            <a:cxnSpLocks noChangeShapeType="1"/>
          </p:cNvCxnSpPr>
          <p:nvPr/>
        </p:nvCxnSpPr>
        <p:spPr bwMode="auto">
          <a:xfrm rot="5400000">
            <a:off x="8284686" y="4899819"/>
            <a:ext cx="460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3" name="Straight Connector 399"/>
          <p:cNvCxnSpPr>
            <a:cxnSpLocks noChangeShapeType="1"/>
          </p:cNvCxnSpPr>
          <p:nvPr/>
        </p:nvCxnSpPr>
        <p:spPr bwMode="auto">
          <a:xfrm rot="5400000">
            <a:off x="8098948" y="4899819"/>
            <a:ext cx="460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4" name="Straight Connector 407"/>
          <p:cNvCxnSpPr>
            <a:cxnSpLocks noChangeShapeType="1"/>
          </p:cNvCxnSpPr>
          <p:nvPr/>
        </p:nvCxnSpPr>
        <p:spPr bwMode="auto">
          <a:xfrm rot="5400000">
            <a:off x="9400698"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5" name="Straight Connector 408"/>
          <p:cNvCxnSpPr>
            <a:cxnSpLocks noChangeShapeType="1"/>
          </p:cNvCxnSpPr>
          <p:nvPr/>
        </p:nvCxnSpPr>
        <p:spPr bwMode="auto">
          <a:xfrm rot="5400000">
            <a:off x="9213373"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6" name="Straight Connector 409"/>
          <p:cNvCxnSpPr>
            <a:cxnSpLocks noChangeShapeType="1"/>
          </p:cNvCxnSpPr>
          <p:nvPr/>
        </p:nvCxnSpPr>
        <p:spPr bwMode="auto">
          <a:xfrm rot="5400000">
            <a:off x="9027636"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7" name="Straight Connector 410"/>
          <p:cNvCxnSpPr>
            <a:cxnSpLocks noChangeShapeType="1"/>
          </p:cNvCxnSpPr>
          <p:nvPr/>
        </p:nvCxnSpPr>
        <p:spPr bwMode="auto">
          <a:xfrm rot="5400000">
            <a:off x="8840311"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8" name="Straight Connector 411"/>
          <p:cNvCxnSpPr>
            <a:cxnSpLocks noChangeShapeType="1"/>
          </p:cNvCxnSpPr>
          <p:nvPr/>
        </p:nvCxnSpPr>
        <p:spPr bwMode="auto">
          <a:xfrm rot="5400000">
            <a:off x="8654573" y="4888707"/>
            <a:ext cx="5238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59" name="Straight Connector 412"/>
          <p:cNvCxnSpPr>
            <a:cxnSpLocks noChangeShapeType="1"/>
          </p:cNvCxnSpPr>
          <p:nvPr/>
        </p:nvCxnSpPr>
        <p:spPr bwMode="auto">
          <a:xfrm rot="5400000">
            <a:off x="9962673"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0" name="Straight Connector 413"/>
          <p:cNvCxnSpPr>
            <a:cxnSpLocks noChangeShapeType="1"/>
          </p:cNvCxnSpPr>
          <p:nvPr/>
        </p:nvCxnSpPr>
        <p:spPr bwMode="auto">
          <a:xfrm rot="5400000">
            <a:off x="9775348"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1" name="Straight Connector 414"/>
          <p:cNvCxnSpPr>
            <a:cxnSpLocks noChangeShapeType="1"/>
          </p:cNvCxnSpPr>
          <p:nvPr/>
        </p:nvCxnSpPr>
        <p:spPr bwMode="auto">
          <a:xfrm rot="5400000">
            <a:off x="9589611" y="4891882"/>
            <a:ext cx="46037"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2" name="Straight Connector 415"/>
          <p:cNvCxnSpPr>
            <a:cxnSpLocks noChangeShapeType="1"/>
          </p:cNvCxnSpPr>
          <p:nvPr/>
        </p:nvCxnSpPr>
        <p:spPr bwMode="auto">
          <a:xfrm rot="5400000">
            <a:off x="10891361"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3" name="Straight Connector 416"/>
          <p:cNvCxnSpPr>
            <a:cxnSpLocks noChangeShapeType="1"/>
          </p:cNvCxnSpPr>
          <p:nvPr/>
        </p:nvCxnSpPr>
        <p:spPr bwMode="auto">
          <a:xfrm rot="5400000">
            <a:off x="10705623"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4" name="Straight Connector 417"/>
          <p:cNvCxnSpPr>
            <a:cxnSpLocks noChangeShapeType="1"/>
          </p:cNvCxnSpPr>
          <p:nvPr/>
        </p:nvCxnSpPr>
        <p:spPr bwMode="auto">
          <a:xfrm rot="5400000">
            <a:off x="10518298"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5" name="Straight Connector 418"/>
          <p:cNvCxnSpPr>
            <a:cxnSpLocks noChangeShapeType="1"/>
          </p:cNvCxnSpPr>
          <p:nvPr/>
        </p:nvCxnSpPr>
        <p:spPr bwMode="auto">
          <a:xfrm rot="5400000">
            <a:off x="10332561"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6" name="Straight Connector 419"/>
          <p:cNvCxnSpPr>
            <a:cxnSpLocks noChangeShapeType="1"/>
          </p:cNvCxnSpPr>
          <p:nvPr/>
        </p:nvCxnSpPr>
        <p:spPr bwMode="auto">
          <a:xfrm rot="5400000">
            <a:off x="10145236" y="4896644"/>
            <a:ext cx="5238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7" name="Straight Connector 420"/>
          <p:cNvCxnSpPr>
            <a:cxnSpLocks noChangeShapeType="1"/>
          </p:cNvCxnSpPr>
          <p:nvPr/>
        </p:nvCxnSpPr>
        <p:spPr bwMode="auto">
          <a:xfrm rot="5400000">
            <a:off x="11081861" y="4899819"/>
            <a:ext cx="46038"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68" name="TextBox 421"/>
          <p:cNvSpPr txBox="1">
            <a:spLocks noChangeArrowheads="1"/>
          </p:cNvSpPr>
          <p:nvPr/>
        </p:nvSpPr>
        <p:spPr bwMode="auto">
          <a:xfrm rot="16200000">
            <a:off x="8337074" y="4977606"/>
            <a:ext cx="482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369" name="TextBox 422"/>
          <p:cNvSpPr txBox="1">
            <a:spLocks noChangeArrowheads="1"/>
          </p:cNvSpPr>
          <p:nvPr/>
        </p:nvSpPr>
        <p:spPr bwMode="auto">
          <a:xfrm rot="16200000">
            <a:off x="8591074" y="4910931"/>
            <a:ext cx="347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370" name="TextBox 423"/>
          <p:cNvSpPr txBox="1">
            <a:spLocks noChangeArrowheads="1"/>
          </p:cNvSpPr>
          <p:nvPr/>
        </p:nvSpPr>
        <p:spPr bwMode="auto">
          <a:xfrm rot="16200000">
            <a:off x="8492817" y="5184649"/>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371" name="TextBox 424"/>
          <p:cNvSpPr txBox="1">
            <a:spLocks noChangeArrowheads="1"/>
          </p:cNvSpPr>
          <p:nvPr/>
        </p:nvSpPr>
        <p:spPr bwMode="auto">
          <a:xfrm rot="16200000">
            <a:off x="8718074" y="5156994"/>
            <a:ext cx="839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372" name="TextBox 425"/>
          <p:cNvSpPr txBox="1">
            <a:spLocks noChangeArrowheads="1"/>
          </p:cNvSpPr>
          <p:nvPr/>
        </p:nvSpPr>
        <p:spPr bwMode="auto">
          <a:xfrm rot="16200000">
            <a:off x="8887521" y="5153370"/>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373" name="TextBox 426"/>
          <p:cNvSpPr txBox="1">
            <a:spLocks noChangeArrowheads="1"/>
          </p:cNvSpPr>
          <p:nvPr/>
        </p:nvSpPr>
        <p:spPr bwMode="auto">
          <a:xfrm rot="16200000">
            <a:off x="9159399" y="5088731"/>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374" name="TextBox 427"/>
          <p:cNvSpPr txBox="1">
            <a:spLocks noChangeArrowheads="1"/>
          </p:cNvSpPr>
          <p:nvPr/>
        </p:nvSpPr>
        <p:spPr bwMode="auto">
          <a:xfrm rot="16200000">
            <a:off x="9059405" y="5355260"/>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sp>
        <p:nvSpPr>
          <p:cNvPr id="375" name="TextBox 428"/>
          <p:cNvSpPr txBox="1">
            <a:spLocks noChangeArrowheads="1"/>
          </p:cNvSpPr>
          <p:nvPr/>
        </p:nvSpPr>
        <p:spPr bwMode="auto">
          <a:xfrm rot="16200000">
            <a:off x="9642793" y="4978400"/>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Skin</a:t>
            </a:r>
          </a:p>
        </p:txBody>
      </p:sp>
      <p:sp>
        <p:nvSpPr>
          <p:cNvPr id="376" name="TextBox 429"/>
          <p:cNvSpPr txBox="1">
            <a:spLocks noChangeArrowheads="1"/>
          </p:cNvSpPr>
          <p:nvPr/>
        </p:nvSpPr>
        <p:spPr bwMode="auto">
          <a:xfrm rot="16200000">
            <a:off x="9896793" y="4910137"/>
            <a:ext cx="347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GI</a:t>
            </a:r>
          </a:p>
        </p:txBody>
      </p:sp>
      <p:sp>
        <p:nvSpPr>
          <p:cNvPr id="377" name="TextBox 430"/>
          <p:cNvSpPr txBox="1">
            <a:spLocks noChangeArrowheads="1"/>
          </p:cNvSpPr>
          <p:nvPr/>
        </p:nvSpPr>
        <p:spPr bwMode="auto">
          <a:xfrm rot="16200000">
            <a:off x="9798536" y="5184649"/>
            <a:ext cx="91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Pulmonary</a:t>
            </a:r>
          </a:p>
        </p:txBody>
      </p:sp>
      <p:sp>
        <p:nvSpPr>
          <p:cNvPr id="378" name="TextBox 431"/>
          <p:cNvSpPr txBox="1">
            <a:spLocks noChangeArrowheads="1"/>
          </p:cNvSpPr>
          <p:nvPr/>
        </p:nvSpPr>
        <p:spPr bwMode="auto">
          <a:xfrm rot="16200000">
            <a:off x="10023792" y="5156201"/>
            <a:ext cx="8397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Arthralgia</a:t>
            </a:r>
          </a:p>
        </p:txBody>
      </p:sp>
      <p:sp>
        <p:nvSpPr>
          <p:cNvPr id="379" name="TextBox 432"/>
          <p:cNvSpPr txBox="1">
            <a:spLocks noChangeArrowheads="1"/>
          </p:cNvSpPr>
          <p:nvPr/>
        </p:nvSpPr>
        <p:spPr bwMode="auto">
          <a:xfrm rot="16200000">
            <a:off x="10193240" y="5161608"/>
            <a:ext cx="873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Endocrine</a:t>
            </a:r>
          </a:p>
        </p:txBody>
      </p:sp>
      <p:sp>
        <p:nvSpPr>
          <p:cNvPr id="380" name="TextBox 433"/>
          <p:cNvSpPr txBox="1">
            <a:spLocks noChangeArrowheads="1"/>
          </p:cNvSpPr>
          <p:nvPr/>
        </p:nvSpPr>
        <p:spPr bwMode="auto">
          <a:xfrm rot="16200000">
            <a:off x="10465118" y="5087937"/>
            <a:ext cx="703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Hepatic</a:t>
            </a:r>
          </a:p>
        </p:txBody>
      </p:sp>
      <p:sp>
        <p:nvSpPr>
          <p:cNvPr id="381" name="TextBox 434"/>
          <p:cNvSpPr txBox="1">
            <a:spLocks noChangeArrowheads="1"/>
          </p:cNvSpPr>
          <p:nvPr/>
        </p:nvSpPr>
        <p:spPr bwMode="auto">
          <a:xfrm rot="16200000">
            <a:off x="10365124" y="5371736"/>
            <a:ext cx="12763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lnSpc>
                <a:spcPct val="100000"/>
              </a:lnSpc>
              <a:spcBef>
                <a:spcPct val="0"/>
              </a:spcBef>
              <a:spcAft>
                <a:spcPct val="0"/>
              </a:spcAft>
              <a:buClrTx/>
              <a:buFontTx/>
              <a:buNone/>
            </a:pPr>
            <a:r>
              <a:rPr lang="en-US" altLang="en-US" sz="1200" b="0" dirty="0">
                <a:solidFill>
                  <a:srgbClr val="FFFFFF"/>
                </a:solidFill>
              </a:rPr>
              <a:t>Neuro or Ocular</a:t>
            </a:r>
          </a:p>
        </p:txBody>
      </p:sp>
      <p:cxnSp>
        <p:nvCxnSpPr>
          <p:cNvPr id="382" name="Straight Connector 449"/>
          <p:cNvCxnSpPr>
            <a:cxnSpLocks noChangeShapeType="1"/>
          </p:cNvCxnSpPr>
          <p:nvPr/>
        </p:nvCxnSpPr>
        <p:spPr bwMode="auto">
          <a:xfrm>
            <a:off x="7177405" y="4864100"/>
            <a:ext cx="39417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383" name="Group 450"/>
          <p:cNvGrpSpPr>
            <a:grpSpLocks/>
          </p:cNvGrpSpPr>
          <p:nvPr/>
        </p:nvGrpSpPr>
        <p:grpSpPr bwMode="auto">
          <a:xfrm>
            <a:off x="7259955" y="4457700"/>
            <a:ext cx="68262" cy="400050"/>
            <a:chOff x="894959" y="3308333"/>
            <a:chExt cx="68580" cy="400179"/>
          </a:xfrm>
        </p:grpSpPr>
        <p:sp>
          <p:nvSpPr>
            <p:cNvPr id="440" name="Oval 451"/>
            <p:cNvSpPr>
              <a:spLocks noChangeArrowheads="1"/>
            </p:cNvSpPr>
            <p:nvPr/>
          </p:nvSpPr>
          <p:spPr bwMode="auto">
            <a:xfrm>
              <a:off x="894959" y="3308333"/>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41" name="Oval 452"/>
            <p:cNvSpPr>
              <a:spLocks noChangeArrowheads="1"/>
            </p:cNvSpPr>
            <p:nvPr/>
          </p:nvSpPr>
          <p:spPr bwMode="auto">
            <a:xfrm>
              <a:off x="894959" y="3639932"/>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42" name="Straight Connector 453"/>
            <p:cNvCxnSpPr>
              <a:cxnSpLocks noChangeShapeType="1"/>
            </p:cNvCxnSpPr>
            <p:nvPr/>
          </p:nvCxnSpPr>
          <p:spPr bwMode="auto">
            <a:xfrm>
              <a:off x="931003" y="3363584"/>
              <a:ext cx="0" cy="3106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84" name="Group 454"/>
          <p:cNvGrpSpPr>
            <a:grpSpLocks/>
          </p:cNvGrpSpPr>
          <p:nvPr/>
        </p:nvGrpSpPr>
        <p:grpSpPr bwMode="auto">
          <a:xfrm>
            <a:off x="7453630" y="2070100"/>
            <a:ext cx="76200" cy="1328738"/>
            <a:chOff x="894958" y="2072041"/>
            <a:chExt cx="81527" cy="2412013"/>
          </a:xfrm>
        </p:grpSpPr>
        <p:sp>
          <p:nvSpPr>
            <p:cNvPr id="437" name="Oval 455"/>
            <p:cNvSpPr>
              <a:spLocks noChangeArrowheads="1"/>
            </p:cNvSpPr>
            <p:nvPr/>
          </p:nvSpPr>
          <p:spPr bwMode="auto">
            <a:xfrm>
              <a:off x="894958" y="207204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38" name="Oval 456"/>
            <p:cNvSpPr>
              <a:spLocks noChangeArrowheads="1"/>
            </p:cNvSpPr>
            <p:nvPr/>
          </p:nvSpPr>
          <p:spPr bwMode="auto">
            <a:xfrm>
              <a:off x="898545" y="435121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39" name="Straight Connector 457"/>
            <p:cNvCxnSpPr>
              <a:cxnSpLocks noChangeShapeType="1"/>
            </p:cNvCxnSpPr>
            <p:nvPr/>
          </p:nvCxnSpPr>
          <p:spPr bwMode="auto">
            <a:xfrm>
              <a:off x="931003" y="2106329"/>
              <a:ext cx="0" cy="229155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85" name="Group 458"/>
          <p:cNvGrpSpPr>
            <a:grpSpLocks/>
          </p:cNvGrpSpPr>
          <p:nvPr/>
        </p:nvGrpSpPr>
        <p:grpSpPr bwMode="auto">
          <a:xfrm>
            <a:off x="7637780" y="4168775"/>
            <a:ext cx="76200" cy="461963"/>
            <a:chOff x="894958" y="2933603"/>
            <a:chExt cx="80649" cy="839174"/>
          </a:xfrm>
        </p:grpSpPr>
        <p:sp>
          <p:nvSpPr>
            <p:cNvPr id="434" name="Oval 459"/>
            <p:cNvSpPr>
              <a:spLocks noChangeArrowheads="1"/>
            </p:cNvSpPr>
            <p:nvPr/>
          </p:nvSpPr>
          <p:spPr bwMode="auto">
            <a:xfrm>
              <a:off x="897667" y="293360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35" name="Oval 460"/>
            <p:cNvSpPr>
              <a:spLocks noChangeArrowheads="1"/>
            </p:cNvSpPr>
            <p:nvPr/>
          </p:nvSpPr>
          <p:spPr bwMode="auto">
            <a:xfrm>
              <a:off x="894958" y="363993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36" name="Straight Connector 461"/>
            <p:cNvCxnSpPr>
              <a:cxnSpLocks noChangeShapeType="1"/>
            </p:cNvCxnSpPr>
            <p:nvPr/>
          </p:nvCxnSpPr>
          <p:spPr bwMode="auto">
            <a:xfrm>
              <a:off x="931003" y="3014808"/>
              <a:ext cx="0" cy="65941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86" name="Group 462"/>
          <p:cNvGrpSpPr>
            <a:grpSpLocks/>
          </p:cNvGrpSpPr>
          <p:nvPr/>
        </p:nvGrpSpPr>
        <p:grpSpPr bwMode="auto">
          <a:xfrm>
            <a:off x="7998142" y="4129088"/>
            <a:ext cx="74613" cy="630237"/>
            <a:chOff x="892870" y="2654089"/>
            <a:chExt cx="80028" cy="1143225"/>
          </a:xfrm>
        </p:grpSpPr>
        <p:sp>
          <p:nvSpPr>
            <p:cNvPr id="431" name="Oval 463"/>
            <p:cNvSpPr>
              <a:spLocks noChangeArrowheads="1"/>
            </p:cNvSpPr>
            <p:nvPr/>
          </p:nvSpPr>
          <p:spPr bwMode="auto">
            <a:xfrm>
              <a:off x="892870" y="2654089"/>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32" name="Oval 464"/>
            <p:cNvSpPr>
              <a:spLocks noChangeArrowheads="1"/>
            </p:cNvSpPr>
            <p:nvPr/>
          </p:nvSpPr>
          <p:spPr bwMode="auto">
            <a:xfrm>
              <a:off x="894958" y="366447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33" name="Straight Connector 465"/>
            <p:cNvCxnSpPr>
              <a:cxnSpLocks noChangeShapeType="1"/>
            </p:cNvCxnSpPr>
            <p:nvPr/>
          </p:nvCxnSpPr>
          <p:spPr bwMode="auto">
            <a:xfrm>
              <a:off x="931003" y="2725803"/>
              <a:ext cx="0" cy="94841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87" name="Oval 466"/>
          <p:cNvSpPr>
            <a:spLocks noChangeArrowheads="1"/>
          </p:cNvSpPr>
          <p:nvPr/>
        </p:nvSpPr>
        <p:spPr bwMode="auto">
          <a:xfrm>
            <a:off x="7817167" y="4660900"/>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388" name="Group 467"/>
          <p:cNvGrpSpPr>
            <a:grpSpLocks/>
          </p:cNvGrpSpPr>
          <p:nvPr/>
        </p:nvGrpSpPr>
        <p:grpSpPr bwMode="auto">
          <a:xfrm>
            <a:off x="8185467" y="4511675"/>
            <a:ext cx="73025" cy="360363"/>
            <a:chOff x="894119" y="3251231"/>
            <a:chExt cx="78779" cy="654390"/>
          </a:xfrm>
        </p:grpSpPr>
        <p:sp>
          <p:nvSpPr>
            <p:cNvPr id="428" name="Oval 468"/>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29" name="Oval 469"/>
            <p:cNvSpPr>
              <a:spLocks noChangeArrowheads="1"/>
            </p:cNvSpPr>
            <p:nvPr/>
          </p:nvSpPr>
          <p:spPr bwMode="auto">
            <a:xfrm>
              <a:off x="894958" y="3772777"/>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30" name="Straight Connector 470"/>
            <p:cNvCxnSpPr>
              <a:cxnSpLocks noChangeShapeType="1"/>
            </p:cNvCxnSpPr>
            <p:nvPr/>
          </p:nvCxnSpPr>
          <p:spPr bwMode="auto">
            <a:xfrm>
              <a:off x="931004" y="3365839"/>
              <a:ext cx="0" cy="50837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89" name="Oval 471"/>
          <p:cNvSpPr>
            <a:spLocks noChangeArrowheads="1"/>
          </p:cNvSpPr>
          <p:nvPr/>
        </p:nvSpPr>
        <p:spPr bwMode="auto">
          <a:xfrm>
            <a:off x="8379142" y="4635500"/>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390" name="Group 472"/>
          <p:cNvGrpSpPr>
            <a:grpSpLocks/>
          </p:cNvGrpSpPr>
          <p:nvPr/>
        </p:nvGrpSpPr>
        <p:grpSpPr bwMode="auto">
          <a:xfrm>
            <a:off x="8558530" y="4540250"/>
            <a:ext cx="69850" cy="328613"/>
            <a:chOff x="894959" y="3379405"/>
            <a:chExt cx="70334" cy="329107"/>
          </a:xfrm>
        </p:grpSpPr>
        <p:sp>
          <p:nvSpPr>
            <p:cNvPr id="425" name="Oval 473"/>
            <p:cNvSpPr>
              <a:spLocks noChangeArrowheads="1"/>
            </p:cNvSpPr>
            <p:nvPr/>
          </p:nvSpPr>
          <p:spPr bwMode="auto">
            <a:xfrm>
              <a:off x="896713" y="3379405"/>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26" name="Oval 474"/>
            <p:cNvSpPr>
              <a:spLocks noChangeArrowheads="1"/>
            </p:cNvSpPr>
            <p:nvPr/>
          </p:nvSpPr>
          <p:spPr bwMode="auto">
            <a:xfrm>
              <a:off x="894959" y="3639932"/>
              <a:ext cx="68580" cy="685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27" name="Straight Connector 475"/>
            <p:cNvCxnSpPr>
              <a:cxnSpLocks noChangeShapeType="1"/>
            </p:cNvCxnSpPr>
            <p:nvPr/>
          </p:nvCxnSpPr>
          <p:spPr bwMode="auto">
            <a:xfrm>
              <a:off x="931003" y="3430876"/>
              <a:ext cx="0" cy="2478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91" name="Group 476"/>
          <p:cNvGrpSpPr>
            <a:grpSpLocks/>
          </p:cNvGrpSpPr>
          <p:nvPr/>
        </p:nvGrpSpPr>
        <p:grpSpPr bwMode="auto">
          <a:xfrm>
            <a:off x="8737917" y="4529138"/>
            <a:ext cx="74613" cy="268287"/>
            <a:chOff x="893495" y="3483137"/>
            <a:chExt cx="79403" cy="485941"/>
          </a:xfrm>
        </p:grpSpPr>
        <p:sp>
          <p:nvSpPr>
            <p:cNvPr id="422" name="Oval 477"/>
            <p:cNvSpPr>
              <a:spLocks noChangeArrowheads="1"/>
            </p:cNvSpPr>
            <p:nvPr/>
          </p:nvSpPr>
          <p:spPr bwMode="auto">
            <a:xfrm>
              <a:off x="893495" y="3483137"/>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23" name="Oval 478"/>
            <p:cNvSpPr>
              <a:spLocks noChangeArrowheads="1"/>
            </p:cNvSpPr>
            <p:nvPr/>
          </p:nvSpPr>
          <p:spPr bwMode="auto">
            <a:xfrm>
              <a:off x="894958" y="3836234"/>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24" name="Straight Connector 479"/>
            <p:cNvCxnSpPr>
              <a:cxnSpLocks noChangeShapeType="1"/>
              <a:endCxn id="423" idx="0"/>
            </p:cNvCxnSpPr>
            <p:nvPr/>
          </p:nvCxnSpPr>
          <p:spPr bwMode="auto">
            <a:xfrm>
              <a:off x="931003" y="3559756"/>
              <a:ext cx="2925" cy="27647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92" name="Group 480"/>
          <p:cNvGrpSpPr>
            <a:grpSpLocks/>
          </p:cNvGrpSpPr>
          <p:nvPr/>
        </p:nvGrpSpPr>
        <p:grpSpPr bwMode="auto">
          <a:xfrm>
            <a:off x="8922067" y="4497388"/>
            <a:ext cx="73025" cy="388937"/>
            <a:chOff x="894119" y="3251231"/>
            <a:chExt cx="78779" cy="706284"/>
          </a:xfrm>
        </p:grpSpPr>
        <p:sp>
          <p:nvSpPr>
            <p:cNvPr id="419" name="Oval 481"/>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20" name="Oval 482"/>
            <p:cNvSpPr>
              <a:spLocks noChangeArrowheads="1"/>
            </p:cNvSpPr>
            <p:nvPr/>
          </p:nvSpPr>
          <p:spPr bwMode="auto">
            <a:xfrm>
              <a:off x="894958" y="382467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21" name="Straight Connector 483"/>
            <p:cNvCxnSpPr>
              <a:cxnSpLocks noChangeShapeType="1"/>
              <a:endCxn id="420" idx="0"/>
            </p:cNvCxnSpPr>
            <p:nvPr/>
          </p:nvCxnSpPr>
          <p:spPr bwMode="auto">
            <a:xfrm>
              <a:off x="931004" y="3329737"/>
              <a:ext cx="0" cy="49493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93" name="Oval 486"/>
          <p:cNvSpPr>
            <a:spLocks noChangeArrowheads="1"/>
          </p:cNvSpPr>
          <p:nvPr/>
        </p:nvSpPr>
        <p:spPr bwMode="auto">
          <a:xfrm>
            <a:off x="9123680" y="4792663"/>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394" name="Group 488"/>
          <p:cNvGrpSpPr>
            <a:grpSpLocks/>
          </p:cNvGrpSpPr>
          <p:nvPr/>
        </p:nvGrpSpPr>
        <p:grpSpPr bwMode="auto">
          <a:xfrm>
            <a:off x="9293542" y="4516438"/>
            <a:ext cx="85725" cy="373062"/>
            <a:chOff x="882392" y="3035839"/>
            <a:chExt cx="90506" cy="679686"/>
          </a:xfrm>
        </p:grpSpPr>
        <p:sp>
          <p:nvSpPr>
            <p:cNvPr id="416" name="Oval 489"/>
            <p:cNvSpPr>
              <a:spLocks noChangeArrowheads="1"/>
            </p:cNvSpPr>
            <p:nvPr/>
          </p:nvSpPr>
          <p:spPr bwMode="auto">
            <a:xfrm>
              <a:off x="882392" y="3035839"/>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17" name="Oval 490"/>
            <p:cNvSpPr>
              <a:spLocks noChangeArrowheads="1"/>
            </p:cNvSpPr>
            <p:nvPr/>
          </p:nvSpPr>
          <p:spPr bwMode="auto">
            <a:xfrm>
              <a:off x="894958" y="358268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18" name="Straight Connector 491"/>
            <p:cNvCxnSpPr>
              <a:cxnSpLocks noChangeShapeType="1"/>
            </p:cNvCxnSpPr>
            <p:nvPr/>
          </p:nvCxnSpPr>
          <p:spPr bwMode="auto">
            <a:xfrm>
              <a:off x="931004" y="3112398"/>
              <a:ext cx="0" cy="493063"/>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95" name="Oval 493"/>
          <p:cNvSpPr>
            <a:spLocks noChangeArrowheads="1"/>
          </p:cNvSpPr>
          <p:nvPr/>
        </p:nvSpPr>
        <p:spPr bwMode="auto">
          <a:xfrm>
            <a:off x="9479280" y="4656138"/>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396" name="Group 496"/>
          <p:cNvGrpSpPr>
            <a:grpSpLocks/>
          </p:cNvGrpSpPr>
          <p:nvPr/>
        </p:nvGrpSpPr>
        <p:grpSpPr bwMode="auto">
          <a:xfrm>
            <a:off x="9680892" y="4637088"/>
            <a:ext cx="74613" cy="231775"/>
            <a:chOff x="894119" y="3251231"/>
            <a:chExt cx="78779" cy="421985"/>
          </a:xfrm>
        </p:grpSpPr>
        <p:sp>
          <p:nvSpPr>
            <p:cNvPr id="413" name="Oval 497"/>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14" name="Oval 498"/>
            <p:cNvSpPr>
              <a:spLocks noChangeArrowheads="1"/>
            </p:cNvSpPr>
            <p:nvPr/>
          </p:nvSpPr>
          <p:spPr bwMode="auto">
            <a:xfrm>
              <a:off x="894958" y="3540372"/>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15" name="Straight Connector 499"/>
            <p:cNvCxnSpPr>
              <a:cxnSpLocks noChangeShapeType="1"/>
            </p:cNvCxnSpPr>
            <p:nvPr/>
          </p:nvCxnSpPr>
          <p:spPr bwMode="auto">
            <a:xfrm>
              <a:off x="931004" y="3365839"/>
              <a:ext cx="0" cy="28066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97" name="Oval 502"/>
          <p:cNvSpPr>
            <a:spLocks noChangeArrowheads="1"/>
          </p:cNvSpPr>
          <p:nvPr/>
        </p:nvSpPr>
        <p:spPr bwMode="auto">
          <a:xfrm>
            <a:off x="9931717" y="4789488"/>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398" name="Group 504"/>
          <p:cNvGrpSpPr>
            <a:grpSpLocks/>
          </p:cNvGrpSpPr>
          <p:nvPr/>
        </p:nvGrpSpPr>
        <p:grpSpPr bwMode="auto">
          <a:xfrm>
            <a:off x="10039667" y="4641850"/>
            <a:ext cx="74613" cy="227013"/>
            <a:chOff x="892869" y="3129584"/>
            <a:chExt cx="80029" cy="414173"/>
          </a:xfrm>
        </p:grpSpPr>
        <p:sp>
          <p:nvSpPr>
            <p:cNvPr id="410" name="Oval 505"/>
            <p:cNvSpPr>
              <a:spLocks noChangeArrowheads="1"/>
            </p:cNvSpPr>
            <p:nvPr/>
          </p:nvSpPr>
          <p:spPr bwMode="auto">
            <a:xfrm>
              <a:off x="892869" y="3129584"/>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11" name="Oval 506"/>
            <p:cNvSpPr>
              <a:spLocks noChangeArrowheads="1"/>
            </p:cNvSpPr>
            <p:nvPr/>
          </p:nvSpPr>
          <p:spPr bwMode="auto">
            <a:xfrm>
              <a:off x="894958" y="3410913"/>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12" name="Straight Connector 507"/>
            <p:cNvCxnSpPr>
              <a:cxnSpLocks noChangeShapeType="1"/>
              <a:endCxn id="411" idx="0"/>
            </p:cNvCxnSpPr>
            <p:nvPr/>
          </p:nvCxnSpPr>
          <p:spPr bwMode="auto">
            <a:xfrm>
              <a:off x="931004" y="3197363"/>
              <a:ext cx="2925" cy="21355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grpSp>
        <p:nvGrpSpPr>
          <p:cNvPr id="399" name="Group 508"/>
          <p:cNvGrpSpPr>
            <a:grpSpLocks/>
          </p:cNvGrpSpPr>
          <p:nvPr/>
        </p:nvGrpSpPr>
        <p:grpSpPr bwMode="auto">
          <a:xfrm>
            <a:off x="10220642" y="4638675"/>
            <a:ext cx="73025" cy="242888"/>
            <a:chOff x="894958" y="3380890"/>
            <a:chExt cx="78448" cy="440962"/>
          </a:xfrm>
        </p:grpSpPr>
        <p:sp>
          <p:nvSpPr>
            <p:cNvPr id="407" name="Oval 509"/>
            <p:cNvSpPr>
              <a:spLocks noChangeArrowheads="1"/>
            </p:cNvSpPr>
            <p:nvPr/>
          </p:nvSpPr>
          <p:spPr bwMode="auto">
            <a:xfrm>
              <a:off x="895466" y="338089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08" name="Oval 510"/>
            <p:cNvSpPr>
              <a:spLocks noChangeArrowheads="1"/>
            </p:cNvSpPr>
            <p:nvPr/>
          </p:nvSpPr>
          <p:spPr bwMode="auto">
            <a:xfrm>
              <a:off x="894958" y="3689008"/>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09" name="Straight Connector 511"/>
            <p:cNvCxnSpPr>
              <a:cxnSpLocks noChangeShapeType="1"/>
            </p:cNvCxnSpPr>
            <p:nvPr/>
          </p:nvCxnSpPr>
          <p:spPr bwMode="auto">
            <a:xfrm>
              <a:off x="931004" y="3485593"/>
              <a:ext cx="0" cy="24556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400" name="Oval 513"/>
          <p:cNvSpPr>
            <a:spLocks noChangeArrowheads="1"/>
          </p:cNvSpPr>
          <p:nvPr/>
        </p:nvSpPr>
        <p:spPr bwMode="auto">
          <a:xfrm>
            <a:off x="10442892" y="4803775"/>
            <a:ext cx="73025" cy="746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01" name="Oval 518"/>
          <p:cNvSpPr>
            <a:spLocks noChangeArrowheads="1"/>
          </p:cNvSpPr>
          <p:nvPr/>
        </p:nvSpPr>
        <p:spPr bwMode="auto">
          <a:xfrm>
            <a:off x="10619105" y="4806950"/>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02" name="Oval 522"/>
          <p:cNvSpPr>
            <a:spLocks noChangeArrowheads="1"/>
          </p:cNvSpPr>
          <p:nvPr/>
        </p:nvSpPr>
        <p:spPr bwMode="auto">
          <a:xfrm>
            <a:off x="10977880" y="4799013"/>
            <a:ext cx="73025" cy="730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grpSp>
        <p:nvGrpSpPr>
          <p:cNvPr id="403" name="Group 524"/>
          <p:cNvGrpSpPr>
            <a:grpSpLocks/>
          </p:cNvGrpSpPr>
          <p:nvPr/>
        </p:nvGrpSpPr>
        <p:grpSpPr bwMode="auto">
          <a:xfrm>
            <a:off x="10790555" y="4646613"/>
            <a:ext cx="74612" cy="225425"/>
            <a:chOff x="894119" y="3251231"/>
            <a:chExt cx="78779" cy="408053"/>
          </a:xfrm>
        </p:grpSpPr>
        <p:sp>
          <p:nvSpPr>
            <p:cNvPr id="404" name="Oval 525"/>
            <p:cNvSpPr>
              <a:spLocks noChangeArrowheads="1"/>
            </p:cNvSpPr>
            <p:nvPr/>
          </p:nvSpPr>
          <p:spPr bwMode="auto">
            <a:xfrm>
              <a:off x="894119" y="3251231"/>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sp>
          <p:nvSpPr>
            <p:cNvPr id="405" name="Oval 526"/>
            <p:cNvSpPr>
              <a:spLocks noChangeArrowheads="1"/>
            </p:cNvSpPr>
            <p:nvPr/>
          </p:nvSpPr>
          <p:spPr bwMode="auto">
            <a:xfrm>
              <a:off x="894958" y="3526440"/>
              <a:ext cx="77940" cy="13284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rgbClr val="CDCDCF"/>
                </a:solidFill>
              </a:endParaRPr>
            </a:p>
          </p:txBody>
        </p:sp>
        <p:cxnSp>
          <p:nvCxnSpPr>
            <p:cNvPr id="406" name="Straight Connector 527"/>
            <p:cNvCxnSpPr>
              <a:cxnSpLocks noChangeShapeType="1"/>
            </p:cNvCxnSpPr>
            <p:nvPr/>
          </p:nvCxnSpPr>
          <p:spPr bwMode="auto">
            <a:xfrm>
              <a:off x="932980" y="3328491"/>
              <a:ext cx="0" cy="2784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305" name="TextBox 381"/>
          <p:cNvSpPr txBox="1">
            <a:spLocks noChangeArrowheads="1"/>
          </p:cNvSpPr>
          <p:nvPr/>
        </p:nvSpPr>
        <p:spPr bwMode="auto">
          <a:xfrm>
            <a:off x="4939545" y="2207270"/>
            <a:ext cx="890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600" b="0" dirty="0">
                <a:solidFill>
                  <a:srgbClr val="FFFFFF"/>
                </a:solidFill>
              </a:rPr>
              <a:t>CTLA-4</a:t>
            </a:r>
          </a:p>
          <a:p>
            <a:pPr>
              <a:lnSpc>
                <a:spcPct val="100000"/>
              </a:lnSpc>
              <a:spcBef>
                <a:spcPct val="0"/>
              </a:spcBef>
              <a:spcAft>
                <a:spcPct val="0"/>
              </a:spcAft>
              <a:buClrTx/>
              <a:buFontTx/>
              <a:buNone/>
            </a:pPr>
            <a:r>
              <a:rPr lang="en-US" altLang="en-US" sz="1600" b="0" dirty="0">
                <a:solidFill>
                  <a:srgbClr val="FFFFFF"/>
                </a:solidFill>
              </a:rPr>
              <a:t>PD-1</a:t>
            </a:r>
          </a:p>
          <a:p>
            <a:pPr>
              <a:lnSpc>
                <a:spcPct val="100000"/>
              </a:lnSpc>
              <a:spcBef>
                <a:spcPct val="0"/>
              </a:spcBef>
              <a:spcAft>
                <a:spcPct val="0"/>
              </a:spcAft>
              <a:buClrTx/>
              <a:buFontTx/>
              <a:buNone/>
            </a:pPr>
            <a:r>
              <a:rPr lang="en-US" altLang="en-US" sz="1600" b="0" dirty="0">
                <a:solidFill>
                  <a:srgbClr val="FFFFFF"/>
                </a:solidFill>
              </a:rPr>
              <a:t>PD-L1</a:t>
            </a:r>
          </a:p>
        </p:txBody>
      </p:sp>
      <p:sp>
        <p:nvSpPr>
          <p:cNvPr id="443" name="Rectangle 442"/>
          <p:cNvSpPr/>
          <p:nvPr/>
        </p:nvSpPr>
        <p:spPr bwMode="auto">
          <a:xfrm>
            <a:off x="4837729" y="2307667"/>
            <a:ext cx="146304" cy="146304"/>
          </a:xfrm>
          <a:prstGeom prst="rect">
            <a:avLst/>
          </a:prstGeom>
          <a:solidFill>
            <a:schemeClr val="accent2"/>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444" name="Rectangle 443"/>
          <p:cNvSpPr/>
          <p:nvPr/>
        </p:nvSpPr>
        <p:spPr bwMode="auto">
          <a:xfrm>
            <a:off x="4837729" y="2546093"/>
            <a:ext cx="146304" cy="146304"/>
          </a:xfrm>
          <a:prstGeom prst="rect">
            <a:avLst/>
          </a:prstGeom>
          <a:solidFill>
            <a:schemeClr val="accent3"/>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
        <p:nvSpPr>
          <p:cNvPr id="445" name="Rectangle 444"/>
          <p:cNvSpPr/>
          <p:nvPr/>
        </p:nvSpPr>
        <p:spPr bwMode="auto">
          <a:xfrm>
            <a:off x="4837729" y="2778554"/>
            <a:ext cx="146304" cy="146304"/>
          </a:xfrm>
          <a:prstGeom prst="rect">
            <a:avLst/>
          </a:prstGeom>
          <a:solidFill>
            <a:schemeClr val="accent1"/>
          </a:solidFill>
          <a:ln>
            <a:solidFill>
              <a:schemeClr val="bg2">
                <a:lumMod val="10000"/>
              </a:schemeClr>
            </a:solidFill>
          </a:ln>
          <a:extLst/>
        </p:spPr>
        <p:txBody>
          <a:bodyPr anchor="ctr"/>
          <a:lstStyle/>
          <a:p>
            <a:pPr algn="ctr" eaLnBrk="1" hangingPunct="1">
              <a:defRPr/>
            </a:pPr>
            <a:endParaRPr lang="en-US" sz="1400" b="0" dirty="0">
              <a:solidFill>
                <a:srgbClr val="CDCDCF"/>
              </a:solidFill>
            </a:endParaRPr>
          </a:p>
        </p:txBody>
      </p:sp>
    </p:spTree>
    <p:extLst>
      <p:ext uri="{BB962C8B-B14F-4D97-AF65-F5344CB8AC3E}">
        <p14:creationId xmlns:p14="http://schemas.microsoft.com/office/powerpoint/2010/main" val="32559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579938" y="2505075"/>
            <a:ext cx="2914650" cy="2509838"/>
          </a:xfrm>
          <a:prstGeom prst="ellipse">
            <a:avLst/>
          </a:prstGeom>
          <a:solidFill>
            <a:schemeClr val="accent3"/>
          </a:solidFill>
          <a:ln>
            <a:no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pitchFamily="34" charset="0"/>
              </a:rPr>
              <a:t>Immune-related </a:t>
            </a:r>
            <a:br>
              <a:rPr kumimoji="0" lang="en-GB" sz="1800" b="1" i="0" u="none" strike="noStrike" kern="1200" cap="none" spc="0" normalizeH="0" baseline="0" noProof="0" dirty="0">
                <a:ln>
                  <a:noFill/>
                </a:ln>
                <a:solidFill>
                  <a:srgbClr val="000000"/>
                </a:solidFill>
                <a:effectLst/>
                <a:uLnTx/>
                <a:uFillTx/>
                <a:latin typeface="Arial"/>
                <a:ea typeface="+mn-ea"/>
                <a:cs typeface="Arial" pitchFamily="34" charset="0"/>
              </a:rPr>
            </a:br>
            <a:r>
              <a:rPr kumimoji="0" lang="en-GB" sz="1800" b="1" i="0" u="none" strike="noStrike" kern="1200" cap="none" spc="0" normalizeH="0" baseline="0" noProof="0" dirty="0">
                <a:ln>
                  <a:noFill/>
                </a:ln>
                <a:solidFill>
                  <a:srgbClr val="000000"/>
                </a:solidFill>
                <a:effectLst/>
                <a:uLnTx/>
                <a:uFillTx/>
                <a:latin typeface="Arial"/>
                <a:ea typeface="+mn-ea"/>
                <a:cs typeface="Arial" pitchFamily="34" charset="0"/>
              </a:rPr>
              <a:t>adverse events</a:t>
            </a:r>
          </a:p>
        </p:txBody>
      </p:sp>
      <p:sp>
        <p:nvSpPr>
          <p:cNvPr id="10243" name="Title 1"/>
          <p:cNvSpPr>
            <a:spLocks noGrp="1"/>
          </p:cNvSpPr>
          <p:nvPr>
            <p:ph type="title"/>
          </p:nvPr>
        </p:nvSpPr>
        <p:spPr>
          <a:xfrm>
            <a:off x="611187" y="239713"/>
            <a:ext cx="11577637" cy="1101725"/>
          </a:xfrm>
        </p:spPr>
        <p:txBody>
          <a:bodyPr/>
          <a:lstStyle/>
          <a:p>
            <a:r>
              <a:rPr lang="en-GB" altLang="en-US" dirty="0"/>
              <a:t>General Thoughts for Managing Immune-Related AEs Associated With Immune Checkpoint Inhibitors</a:t>
            </a:r>
          </a:p>
        </p:txBody>
      </p:sp>
      <p:sp>
        <p:nvSpPr>
          <p:cNvPr id="6" name="TextBox 5"/>
          <p:cNvSpPr txBox="1"/>
          <p:nvPr/>
        </p:nvSpPr>
        <p:spPr>
          <a:xfrm>
            <a:off x="4949825" y="5146675"/>
            <a:ext cx="2174875" cy="584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Pt education for early recognition</a:t>
            </a:r>
          </a:p>
        </p:txBody>
      </p:sp>
      <p:sp>
        <p:nvSpPr>
          <p:cNvPr id="8" name="TextBox 7"/>
          <p:cNvSpPr txBox="1"/>
          <p:nvPr/>
        </p:nvSpPr>
        <p:spPr>
          <a:xfrm>
            <a:off x="7673975" y="3968750"/>
            <a:ext cx="2714625" cy="1570038"/>
          </a:xfrm>
          <a:prstGeom prst="rect">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Early diagnosis </a:t>
            </a:r>
            <a:b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b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and appropriate management essential to minimize </a:t>
            </a:r>
            <a:b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b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life-threatening complications</a:t>
            </a:r>
          </a:p>
        </p:txBody>
      </p:sp>
      <p:sp>
        <p:nvSpPr>
          <p:cNvPr id="10" name="TextBox 9"/>
          <p:cNvSpPr txBox="1"/>
          <p:nvPr/>
        </p:nvSpPr>
        <p:spPr>
          <a:xfrm>
            <a:off x="7639050" y="2727325"/>
            <a:ext cx="2784475" cy="831850"/>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Can be severe or </a:t>
            </a:r>
            <a:b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b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life threatening, may involve various organs</a:t>
            </a:r>
          </a:p>
        </p:txBody>
      </p:sp>
      <p:sp>
        <p:nvSpPr>
          <p:cNvPr id="11" name="TextBox 10"/>
          <p:cNvSpPr txBox="1"/>
          <p:nvPr/>
        </p:nvSpPr>
        <p:spPr>
          <a:xfrm>
            <a:off x="4699000" y="1625600"/>
            <a:ext cx="2676525" cy="5842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Result from increased or excessive immune activity</a:t>
            </a:r>
          </a:p>
        </p:txBody>
      </p:sp>
      <p:sp>
        <p:nvSpPr>
          <p:cNvPr id="12" name="TextBox 11"/>
          <p:cNvSpPr txBox="1"/>
          <p:nvPr/>
        </p:nvSpPr>
        <p:spPr>
          <a:xfrm>
            <a:off x="1806575" y="4246563"/>
            <a:ext cx="2600325" cy="107791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Unless an alternate aetiology has been identified, consider all signs and symptoms</a:t>
            </a:r>
          </a:p>
        </p:txBody>
      </p:sp>
      <p:sp>
        <p:nvSpPr>
          <p:cNvPr id="10249" name="TextBox 2"/>
          <p:cNvSpPr txBox="1">
            <a:spLocks noChangeArrowheads="1"/>
          </p:cNvSpPr>
          <p:nvPr/>
        </p:nvSpPr>
        <p:spPr bwMode="auto">
          <a:xfrm>
            <a:off x="652463" y="5878513"/>
            <a:ext cx="4552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*With or without additional immunosuppressive therapy.</a:t>
            </a: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Text Box 15"/>
          <p:cNvSpPr txBox="1">
            <a:spLocks noChangeArrowheads="1"/>
          </p:cNvSpPr>
          <p:nvPr/>
        </p:nvSpPr>
        <p:spPr bwMode="auto">
          <a:xfrm>
            <a:off x="412750" y="6142038"/>
            <a:ext cx="7851775" cy="52228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400" b="0" i="0" u="none" strike="noStrike" kern="1200" cap="none" spc="-10" normalizeH="0" baseline="0" noProof="0" dirty="0">
                <a:ln>
                  <a:noFill/>
                </a:ln>
                <a:solidFill>
                  <a:srgbClr val="CDCDCF"/>
                </a:solidFill>
                <a:effectLst/>
                <a:uLnTx/>
                <a:uFillTx/>
                <a:latin typeface="Arial" charset="0"/>
                <a:ea typeface="+mn-ea"/>
                <a:cs typeface="Arial" panose="020B0604020202020204" pitchFamily="34" charset="0"/>
              </a:rPr>
              <a:t>Villadolid J, et al. Transl Lung Cancer Res. 2015;4:560-575. Michot JM, et al. Eur J Cancer. 2016;54:139-148. Linardou H, et al. Ann Transl Med. 2016;4:272. </a:t>
            </a:r>
          </a:p>
        </p:txBody>
      </p:sp>
      <p:sp>
        <p:nvSpPr>
          <p:cNvPr id="19" name="TextBox 18"/>
          <p:cNvSpPr txBox="1"/>
          <p:nvPr/>
        </p:nvSpPr>
        <p:spPr>
          <a:xfrm>
            <a:off x="1749425" y="2589213"/>
            <a:ext cx="2714625" cy="83185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CDCDCF">
                    <a:lumMod val="10000"/>
                  </a:srgbClr>
                </a:solidFill>
                <a:effectLst/>
                <a:uLnTx/>
                <a:uFillTx/>
                <a:latin typeface="Arial"/>
                <a:ea typeface="+mn-ea"/>
                <a:cs typeface="Arial" pitchFamily="34" charset="0"/>
              </a:rPr>
              <a:t>Systemic high-dose corticosteroids may be required for severe events*</a:t>
            </a:r>
          </a:p>
        </p:txBody>
      </p:sp>
      <p:grpSp>
        <p:nvGrpSpPr>
          <p:cNvPr id="16" name="Group 8"/>
          <p:cNvGrpSpPr>
            <a:grpSpLocks/>
          </p:cNvGrpSpPr>
          <p:nvPr/>
        </p:nvGrpSpPr>
        <p:grpSpPr bwMode="auto">
          <a:xfrm>
            <a:off x="9194800" y="6203950"/>
            <a:ext cx="2673350" cy="455613"/>
            <a:chOff x="6294438" y="6210300"/>
            <a:chExt cx="2673350" cy="455613"/>
          </a:xfrm>
        </p:grpSpPr>
        <p:sp>
          <p:nvSpPr>
            <p:cNvPr id="17"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337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dirty="0"/>
              <a:t>Early Diagnosis and Management of Immune-Related AEs Is Essential</a:t>
            </a:r>
          </a:p>
        </p:txBody>
      </p:sp>
      <p:sp>
        <p:nvSpPr>
          <p:cNvPr id="2" name="Content Placeholder 1"/>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300"/>
              </a:spcAft>
            </a:pPr>
            <a:r>
              <a:rPr lang="en-US" dirty="0"/>
              <a:t>Frequent monitoring and early recognition</a:t>
            </a:r>
          </a:p>
          <a:p>
            <a:pPr>
              <a:spcAft>
                <a:spcPts val="300"/>
              </a:spcAft>
            </a:pPr>
            <a:r>
              <a:rPr lang="en-US" dirty="0"/>
              <a:t>Pt education and assessment for appropriate signs/symptoms </a:t>
            </a:r>
            <a:br>
              <a:rPr lang="en-US" dirty="0"/>
            </a:br>
            <a:r>
              <a:rPr lang="en-US" dirty="0"/>
              <a:t>at baseline and before each dose</a:t>
            </a:r>
            <a:endParaRPr lang="en-US" baseline="30000" dirty="0"/>
          </a:p>
          <a:p>
            <a:pPr>
              <a:spcAft>
                <a:spcPts val="300"/>
              </a:spcAft>
            </a:pPr>
            <a:r>
              <a:rPr lang="en-US" dirty="0"/>
              <a:t>Most AEs grade 1/2, in rare cases serious or life threatening</a:t>
            </a:r>
            <a:endParaRPr lang="en-US" baseline="30000" dirty="0"/>
          </a:p>
          <a:p>
            <a:pPr>
              <a:spcAft>
                <a:spcPts val="300"/>
              </a:spcAft>
            </a:pPr>
            <a:r>
              <a:rPr lang="en-US" dirty="0"/>
              <a:t>Immune-related AEs are well characterized, medically manageable, and typically reversible by using established algorithms</a:t>
            </a:r>
            <a:r>
              <a:rPr lang="en-US" baseline="30000" dirty="0"/>
              <a:t>[12]</a:t>
            </a:r>
          </a:p>
          <a:p>
            <a:pPr lvl="1">
              <a:spcAft>
                <a:spcPts val="300"/>
              </a:spcAft>
            </a:pPr>
            <a:r>
              <a:rPr lang="en-US" dirty="0"/>
              <a:t>Include use of corticosteroids and dose interruption/delays</a:t>
            </a:r>
          </a:p>
          <a:p>
            <a:pPr lvl="1">
              <a:spcAft>
                <a:spcPts val="300"/>
              </a:spcAft>
            </a:pPr>
            <a:r>
              <a:rPr lang="en-US" dirty="0"/>
              <a:t>Some cases of grade 3/</a:t>
            </a:r>
            <a:r>
              <a:rPr lang="en-US" dirty="0">
                <a:sym typeface="Symbol"/>
              </a:rPr>
              <a:t>4 AEs managed by immunomodulators or discontinuation</a:t>
            </a:r>
            <a:endParaRPr lang="en-US" dirty="0"/>
          </a:p>
        </p:txBody>
      </p:sp>
      <p:grpSp>
        <p:nvGrpSpPr>
          <p:cNvPr id="5" name="Group 8"/>
          <p:cNvGrpSpPr>
            <a:grpSpLocks/>
          </p:cNvGrpSpPr>
          <p:nvPr/>
        </p:nvGrpSpPr>
        <p:grpSpPr bwMode="auto">
          <a:xfrm>
            <a:off x="9194800" y="6203950"/>
            <a:ext cx="2673350" cy="455613"/>
            <a:chOff x="6294438" y="6210300"/>
            <a:chExt cx="2673350" cy="455613"/>
          </a:xfrm>
        </p:grpSpPr>
        <p:sp>
          <p:nvSpPr>
            <p:cNvPr id="6"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tx1"/>
                  </a:solidFill>
                </a:rPr>
                <a:t>Slide credit: </a:t>
              </a:r>
              <a:r>
                <a:rPr lang="en-US" altLang="en-US" sz="1400" b="0" dirty="0">
                  <a:solidFill>
                    <a:schemeClr val="tx1"/>
                  </a:solidFill>
                  <a:hlinkClick r:id="rId3"/>
                </a:rPr>
                <a:t>clinicaloptions.com</a:t>
              </a:r>
              <a:endParaRPr lang="en-US" altLang="en-US" sz="1400" b="0" dirty="0">
                <a:solidFill>
                  <a:schemeClr val="tx1"/>
                </a:solidFill>
              </a:endParaRPr>
            </a:p>
          </p:txBody>
        </p:sp>
        <p:pic>
          <p:nvPicPr>
            <p:cNvPr id="9"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5"/>
          <p:cNvSpPr txBox="1">
            <a:spLocks noChangeArrowheads="1"/>
          </p:cNvSpPr>
          <p:nvPr/>
        </p:nvSpPr>
        <p:spPr bwMode="auto">
          <a:xfrm>
            <a:off x="411163" y="6142693"/>
            <a:ext cx="7853362" cy="523220"/>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fr-FR" altLang="en-US" sz="1400" b="0" spc="-10" dirty="0">
                <a:solidFill>
                  <a:schemeClr val="bg2"/>
                </a:solidFill>
              </a:rPr>
              <a:t>Villadolid J, et al. Transl Lung Cancer Res. 2015;4:560-575. Michot JM, et al. Eur J Cancer. 2016;54:139-148. Linardou H, et al. Ann Transl Med. 2016;4:272. </a:t>
            </a:r>
          </a:p>
        </p:txBody>
      </p:sp>
    </p:spTree>
    <p:extLst>
      <p:ext uri="{BB962C8B-B14F-4D97-AF65-F5344CB8AC3E}">
        <p14:creationId xmlns:p14="http://schemas.microsoft.com/office/powerpoint/2010/main" val="513146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3: Pt With Advanced Squamous NSCLC on Second-line Atezolizumab</a:t>
            </a:r>
          </a:p>
        </p:txBody>
      </p:sp>
      <p:sp>
        <p:nvSpPr>
          <p:cNvPr id="6" name="Content Placeholder 5"/>
          <p:cNvSpPr>
            <a:spLocks noGrp="1"/>
          </p:cNvSpPr>
          <p:nvPr>
            <p:ph sz="half" idx="1"/>
          </p:nvPr>
        </p:nvSpPr>
        <p:spPr/>
        <p:txBody>
          <a:bodyPr/>
          <a:lstStyle/>
          <a:p>
            <a:r>
              <a:rPr lang="en-US" dirty="0"/>
              <a:t>A 68-yr-old woman with advanced squamous NSCLC</a:t>
            </a:r>
          </a:p>
          <a:p>
            <a:pPr lvl="1"/>
            <a:r>
              <a:rPr lang="en-US" dirty="0"/>
              <a:t>Disease progression 6 mos after completing carboplatin/ gemcitabine</a:t>
            </a:r>
          </a:p>
          <a:p>
            <a:r>
              <a:rPr lang="en-US" dirty="0"/>
              <a:t>Elected treatment with atezolizumab as second-line therapy</a:t>
            </a:r>
          </a:p>
          <a:p>
            <a:r>
              <a:rPr lang="en-US" dirty="0"/>
              <a:t>CT scans performed at baseline and 2 mos later</a:t>
            </a:r>
          </a:p>
          <a:p>
            <a:r>
              <a:rPr lang="en-US" dirty="0"/>
              <a:t>Pt feels well overall</a:t>
            </a:r>
          </a:p>
        </p:txBody>
      </p:sp>
      <p:pic>
        <p:nvPicPr>
          <p:cNvPr id="7" name="Picture 6"/>
          <p:cNvPicPr>
            <a:picLocks noChangeAspect="1"/>
          </p:cNvPicPr>
          <p:nvPr/>
        </p:nvPicPr>
        <p:blipFill>
          <a:blip r:embed="rId3"/>
          <a:stretch>
            <a:fillRect/>
          </a:stretch>
        </p:blipFill>
        <p:spPr>
          <a:xfrm>
            <a:off x="6881702" y="2279916"/>
            <a:ext cx="1723844" cy="2989904"/>
          </a:xfrm>
          <a:prstGeom prst="rect">
            <a:avLst/>
          </a:prstGeom>
        </p:spPr>
      </p:pic>
      <p:pic>
        <p:nvPicPr>
          <p:cNvPr id="8" name="Picture 7"/>
          <p:cNvPicPr>
            <a:picLocks noChangeAspect="1"/>
          </p:cNvPicPr>
          <p:nvPr/>
        </p:nvPicPr>
        <p:blipFill>
          <a:blip r:embed="rId4"/>
          <a:stretch>
            <a:fillRect/>
          </a:stretch>
        </p:blipFill>
        <p:spPr>
          <a:xfrm>
            <a:off x="9144252" y="2265630"/>
            <a:ext cx="1801107" cy="3004191"/>
          </a:xfrm>
          <a:prstGeom prst="rect">
            <a:avLst/>
          </a:prstGeom>
        </p:spPr>
      </p:pic>
      <p:grpSp>
        <p:nvGrpSpPr>
          <p:cNvPr id="9" name="Group 8"/>
          <p:cNvGrpSpPr>
            <a:grpSpLocks/>
          </p:cNvGrpSpPr>
          <p:nvPr/>
        </p:nvGrpSpPr>
        <p:grpSpPr bwMode="auto">
          <a:xfrm>
            <a:off x="9194800" y="6203950"/>
            <a:ext cx="2673350" cy="455613"/>
            <a:chOff x="6294438" y="6210300"/>
            <a:chExt cx="2673350" cy="455613"/>
          </a:xfrm>
        </p:grpSpPr>
        <p:sp>
          <p:nvSpPr>
            <p:cNvPr id="10"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5"/>
                </a:rPr>
                <a:t>clinicaloptions.com</a:t>
              </a:r>
              <a:endParaRPr lang="en-US" altLang="en-US" sz="1400" b="0" dirty="0">
                <a:solidFill>
                  <a:schemeClr val="bg2"/>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7176801" y="1889418"/>
            <a:ext cx="1133645" cy="369332"/>
          </a:xfrm>
          <a:prstGeom prst="rect">
            <a:avLst/>
          </a:prstGeom>
          <a:noFill/>
        </p:spPr>
        <p:txBody>
          <a:bodyPr wrap="none" rtlCol="0">
            <a:spAutoFit/>
          </a:bodyPr>
          <a:lstStyle/>
          <a:p>
            <a:pPr algn="ctr">
              <a:buNone/>
            </a:pPr>
            <a:r>
              <a:rPr lang="en-US" b="1" dirty="0"/>
              <a:t>Baseline</a:t>
            </a:r>
          </a:p>
        </p:txBody>
      </p:sp>
      <p:sp>
        <p:nvSpPr>
          <p:cNvPr id="13" name="TextBox 12"/>
          <p:cNvSpPr txBox="1"/>
          <p:nvPr/>
        </p:nvSpPr>
        <p:spPr>
          <a:xfrm>
            <a:off x="9311271" y="1889418"/>
            <a:ext cx="1467068" cy="369332"/>
          </a:xfrm>
          <a:prstGeom prst="rect">
            <a:avLst/>
          </a:prstGeom>
          <a:noFill/>
        </p:spPr>
        <p:txBody>
          <a:bodyPr wrap="none" rtlCol="0">
            <a:spAutoFit/>
          </a:bodyPr>
          <a:lstStyle/>
          <a:p>
            <a:pPr algn="ctr">
              <a:buNone/>
            </a:pPr>
            <a:r>
              <a:rPr lang="en-US" b="1" dirty="0"/>
              <a:t>2 Mos Later</a:t>
            </a:r>
          </a:p>
        </p:txBody>
      </p:sp>
    </p:spTree>
    <p:extLst>
      <p:ext uri="{BB962C8B-B14F-4D97-AF65-F5344CB8AC3E}">
        <p14:creationId xmlns:p14="http://schemas.microsoft.com/office/powerpoint/2010/main" val="27827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Clinical Course</a:t>
            </a:r>
          </a:p>
        </p:txBody>
      </p:sp>
      <p:pic>
        <p:nvPicPr>
          <p:cNvPr id="4" name="Picture 3"/>
          <p:cNvPicPr>
            <a:picLocks noChangeAspect="1"/>
          </p:cNvPicPr>
          <p:nvPr/>
        </p:nvPicPr>
        <p:blipFill>
          <a:blip r:embed="rId2"/>
          <a:stretch>
            <a:fillRect/>
          </a:stretch>
        </p:blipFill>
        <p:spPr>
          <a:xfrm>
            <a:off x="2437112" y="1836286"/>
            <a:ext cx="7314601" cy="4046974"/>
          </a:xfrm>
          <a:prstGeom prst="rect">
            <a:avLst/>
          </a:prstGeom>
        </p:spPr>
      </p:pic>
      <p:grpSp>
        <p:nvGrpSpPr>
          <p:cNvPr id="5" name="Group 8"/>
          <p:cNvGrpSpPr>
            <a:grpSpLocks/>
          </p:cNvGrpSpPr>
          <p:nvPr/>
        </p:nvGrpSpPr>
        <p:grpSpPr bwMode="auto">
          <a:xfrm>
            <a:off x="9194800" y="6203950"/>
            <a:ext cx="2673350" cy="455613"/>
            <a:chOff x="6294438" y="6210300"/>
            <a:chExt cx="2673350" cy="455613"/>
          </a:xfrm>
        </p:grpSpPr>
        <p:sp>
          <p:nvSpPr>
            <p:cNvPr id="6"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7"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3047861" y="1498932"/>
            <a:ext cx="1133645" cy="369332"/>
          </a:xfrm>
          <a:prstGeom prst="rect">
            <a:avLst/>
          </a:prstGeom>
          <a:noFill/>
        </p:spPr>
        <p:txBody>
          <a:bodyPr wrap="none" rtlCol="0">
            <a:spAutoFit/>
          </a:bodyPr>
          <a:lstStyle/>
          <a:p>
            <a:pPr algn="ctr">
              <a:buNone/>
            </a:pPr>
            <a:r>
              <a:rPr lang="en-US" b="1" dirty="0"/>
              <a:t>Baseline</a:t>
            </a:r>
          </a:p>
        </p:txBody>
      </p:sp>
      <p:sp>
        <p:nvSpPr>
          <p:cNvPr id="9" name="TextBox 8"/>
          <p:cNvSpPr txBox="1"/>
          <p:nvPr/>
        </p:nvSpPr>
        <p:spPr>
          <a:xfrm>
            <a:off x="5455708" y="1498932"/>
            <a:ext cx="1467068" cy="369332"/>
          </a:xfrm>
          <a:prstGeom prst="rect">
            <a:avLst/>
          </a:prstGeom>
          <a:noFill/>
        </p:spPr>
        <p:txBody>
          <a:bodyPr wrap="none" rtlCol="0">
            <a:spAutoFit/>
          </a:bodyPr>
          <a:lstStyle/>
          <a:p>
            <a:pPr algn="ctr">
              <a:buNone/>
            </a:pPr>
            <a:r>
              <a:rPr lang="en-US" b="1" dirty="0"/>
              <a:t>2 Mos Later</a:t>
            </a:r>
          </a:p>
        </p:txBody>
      </p:sp>
      <p:sp>
        <p:nvSpPr>
          <p:cNvPr id="10" name="TextBox 9"/>
          <p:cNvSpPr txBox="1"/>
          <p:nvPr/>
        </p:nvSpPr>
        <p:spPr>
          <a:xfrm>
            <a:off x="7915876" y="1498932"/>
            <a:ext cx="1467068" cy="369332"/>
          </a:xfrm>
          <a:prstGeom prst="rect">
            <a:avLst/>
          </a:prstGeom>
          <a:noFill/>
        </p:spPr>
        <p:txBody>
          <a:bodyPr wrap="none" rtlCol="0">
            <a:spAutoFit/>
          </a:bodyPr>
          <a:lstStyle/>
          <a:p>
            <a:pPr algn="ctr">
              <a:buNone/>
            </a:pPr>
            <a:r>
              <a:rPr lang="en-US" b="1" dirty="0"/>
              <a:t>4 Mos Later</a:t>
            </a:r>
          </a:p>
        </p:txBody>
      </p:sp>
    </p:spTree>
    <p:extLst>
      <p:ext uri="{BB962C8B-B14F-4D97-AF65-F5344CB8AC3E}">
        <p14:creationId xmlns:p14="http://schemas.microsoft.com/office/powerpoint/2010/main" val="37309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38125"/>
            <a:ext cx="10869613" cy="1103313"/>
          </a:xfrm>
        </p:spPr>
        <p:txBody>
          <a:bodyPr/>
          <a:lstStyle/>
          <a:p>
            <a:pPr eaLnBrk="1" hangingPunct="1"/>
            <a:r>
              <a:rPr lang="en-US" altLang="en-US" dirty="0"/>
              <a:t>About These Slides</a:t>
            </a:r>
          </a:p>
        </p:txBody>
      </p:sp>
      <p:sp>
        <p:nvSpPr>
          <p:cNvPr id="26627" name="Rectangle 4"/>
          <p:cNvSpPr>
            <a:spLocks noGrp="1" noChangeArrowheads="1"/>
          </p:cNvSpPr>
          <p:nvPr>
            <p:ph idx="1"/>
          </p:nvPr>
        </p:nvSpPr>
        <p:spPr>
          <a:xfrm>
            <a:off x="604838" y="1512888"/>
            <a:ext cx="10874375" cy="4651375"/>
          </a:xfrm>
        </p:spPr>
        <p:txBody>
          <a:bodyPr/>
          <a:lstStyle/>
          <a:p>
            <a:pPr marL="346075" indent="-346075" eaLnBrk="1" hangingPunct="1">
              <a:buSzPts val="2400"/>
              <a:defRPr/>
            </a:pPr>
            <a:r>
              <a:rPr lang="en-US" altLang="en-US" dirty="0"/>
              <a:t>Please feel free to use, update, and share some or all of these slides in your noncommercial presentations to colleagues or patients</a:t>
            </a:r>
          </a:p>
          <a:p>
            <a:pPr eaLnBrk="1" hangingPunct="1">
              <a:defRPr/>
            </a:pPr>
            <a:r>
              <a:rPr lang="en-US" altLang="en-US" dirty="0"/>
              <a:t>When using our slides, please retain the source attribution:</a:t>
            </a:r>
            <a:br>
              <a:rPr lang="en-US" altLang="en-US" dirty="0"/>
            </a:br>
            <a:r>
              <a:rPr lang="en-US" altLang="en-US" dirty="0"/>
              <a:t/>
            </a:r>
            <a:br>
              <a:rPr lang="en-US" altLang="en-US" dirty="0"/>
            </a:br>
            <a:endParaRPr lang="en-US" altLang="en-US" dirty="0"/>
          </a:p>
          <a:p>
            <a:pPr eaLnBrk="1" hangingPunct="1">
              <a:defRPr/>
            </a:pPr>
            <a:endParaRPr lang="en-US" altLang="en-US" sz="2000" dirty="0"/>
          </a:p>
          <a:p>
            <a:pPr eaLnBrk="1" hangingPunct="1">
              <a:defRPr/>
            </a:pPr>
            <a:r>
              <a:rPr lang="en-GB" dirty="0"/>
              <a:t>These slides may not be published, posted online, or used in commercial presentations without permission. </a:t>
            </a:r>
            <a:r>
              <a:rPr lang="en-US" dirty="0"/>
              <a:t>Please contact </a:t>
            </a:r>
            <a:r>
              <a:rPr lang="en-US" dirty="0">
                <a:hlinkClick r:id="rId3"/>
              </a:rPr>
              <a:t>permissions@clinicaloptions.com</a:t>
            </a:r>
            <a:r>
              <a:rPr lang="en-US" dirty="0"/>
              <a:t> for details</a:t>
            </a:r>
          </a:p>
        </p:txBody>
      </p:sp>
      <p:grpSp>
        <p:nvGrpSpPr>
          <p:cNvPr id="30724" name="Group 6"/>
          <p:cNvGrpSpPr>
            <a:grpSpLocks/>
          </p:cNvGrpSpPr>
          <p:nvPr/>
        </p:nvGrpSpPr>
        <p:grpSpPr bwMode="auto">
          <a:xfrm>
            <a:off x="4156075" y="3655520"/>
            <a:ext cx="3390900" cy="581025"/>
            <a:chOff x="6294438" y="6145018"/>
            <a:chExt cx="3390672" cy="582252"/>
          </a:xfrm>
        </p:grpSpPr>
        <p:sp>
          <p:nvSpPr>
            <p:cNvPr id="30725" name="Rectangle 7"/>
            <p:cNvSpPr>
              <a:spLocks noChangeArrowheads="1"/>
            </p:cNvSpPr>
            <p:nvPr/>
          </p:nvSpPr>
          <p:spPr bwMode="auto">
            <a:xfrm>
              <a:off x="6294438" y="6357938"/>
              <a:ext cx="3390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800" b="0" dirty="0">
                  <a:solidFill>
                    <a:srgbClr val="CDCDCF"/>
                  </a:solidFill>
                </a:rPr>
                <a:t>Slide credit: </a:t>
              </a:r>
              <a:r>
                <a:rPr lang="en-US" altLang="en-US" sz="1800" b="0" dirty="0">
                  <a:solidFill>
                    <a:srgbClr val="CDCDCF"/>
                  </a:solidFill>
                  <a:hlinkClick r:id="rId4"/>
                </a:rPr>
                <a:t>clinicaloptions.com</a:t>
              </a:r>
              <a:endParaRPr lang="en-US" altLang="en-US" sz="1800" b="0" dirty="0">
                <a:solidFill>
                  <a:srgbClr val="CDCDCF"/>
                </a:solidFill>
              </a:endParaRPr>
            </a:p>
          </p:txBody>
        </p:sp>
        <p:pic>
          <p:nvPicPr>
            <p:cNvPr id="30726" name="Picture 8"/>
            <p:cNvPicPr>
              <a:picLocks noChangeAspect="1"/>
            </p:cNvPicPr>
            <p:nvPr/>
          </p:nvPicPr>
          <p:blipFill>
            <a:blip r:embed="rId5" cstate="print">
              <a:extLst>
                <a:ext uri="{28A0092B-C50C-407E-A947-70E740481C1C}">
                  <a14:useLocalDpi xmlns:a14="http://schemas.microsoft.com/office/drawing/2010/main" val="0"/>
                </a:ext>
              </a:extLst>
            </a:blip>
            <a:srcRect t="-1894" r="5573"/>
            <a:stretch>
              <a:fillRect/>
            </a:stretch>
          </p:blipFill>
          <p:spPr bwMode="auto">
            <a:xfrm>
              <a:off x="8773936" y="6145018"/>
              <a:ext cx="768527" cy="25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628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Pseudoprogression on Anti–PD-1 Therapy</a:t>
            </a:r>
          </a:p>
        </p:txBody>
      </p:sp>
      <p:pic>
        <p:nvPicPr>
          <p:cNvPr id="6" name="Picture 5"/>
          <p:cNvPicPr>
            <a:picLocks noChangeAspect="1"/>
          </p:cNvPicPr>
          <p:nvPr/>
        </p:nvPicPr>
        <p:blipFill rotWithShape="1">
          <a:blip r:embed="rId2"/>
          <a:srcRect t="13379" b="25106"/>
          <a:stretch/>
        </p:blipFill>
        <p:spPr>
          <a:xfrm>
            <a:off x="1631960" y="1982803"/>
            <a:ext cx="8924904" cy="3996023"/>
          </a:xfrm>
          <a:prstGeom prst="rect">
            <a:avLst/>
          </a:prstGeom>
        </p:spPr>
      </p:pic>
      <p:grpSp>
        <p:nvGrpSpPr>
          <p:cNvPr id="8" name="Group 8"/>
          <p:cNvGrpSpPr>
            <a:grpSpLocks/>
          </p:cNvGrpSpPr>
          <p:nvPr/>
        </p:nvGrpSpPr>
        <p:grpSpPr bwMode="auto">
          <a:xfrm>
            <a:off x="9194800" y="6203950"/>
            <a:ext cx="2673350" cy="455613"/>
            <a:chOff x="6294438" y="6210300"/>
            <a:chExt cx="2673350" cy="455613"/>
          </a:xfrm>
        </p:grpSpPr>
        <p:sp>
          <p:nvSpPr>
            <p:cNvPr id="9"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2387066" y="1580284"/>
            <a:ext cx="1133644" cy="369332"/>
          </a:xfrm>
          <a:prstGeom prst="rect">
            <a:avLst/>
          </a:prstGeom>
          <a:noFill/>
        </p:spPr>
        <p:txBody>
          <a:bodyPr wrap="none" rtlCol="0">
            <a:spAutoFit/>
          </a:bodyPr>
          <a:lstStyle/>
          <a:p>
            <a:pPr>
              <a:buNone/>
            </a:pPr>
            <a:r>
              <a:rPr lang="en-US" b="1" dirty="0"/>
              <a:t>Baseline</a:t>
            </a:r>
          </a:p>
        </p:txBody>
      </p:sp>
      <p:sp>
        <p:nvSpPr>
          <p:cNvPr id="11" name="TextBox 10"/>
          <p:cNvSpPr txBox="1"/>
          <p:nvPr/>
        </p:nvSpPr>
        <p:spPr>
          <a:xfrm>
            <a:off x="5526365" y="1559292"/>
            <a:ext cx="710451" cy="369332"/>
          </a:xfrm>
          <a:prstGeom prst="rect">
            <a:avLst/>
          </a:prstGeom>
          <a:noFill/>
        </p:spPr>
        <p:txBody>
          <a:bodyPr wrap="none" rtlCol="0">
            <a:spAutoFit/>
          </a:bodyPr>
          <a:lstStyle/>
          <a:p>
            <a:pPr algn="ctr">
              <a:buNone/>
            </a:pPr>
            <a:r>
              <a:rPr lang="en-US" b="1" dirty="0"/>
              <a:t>1 Mo</a:t>
            </a:r>
          </a:p>
        </p:txBody>
      </p:sp>
      <p:sp>
        <p:nvSpPr>
          <p:cNvPr id="12" name="TextBox 11"/>
          <p:cNvSpPr txBox="1"/>
          <p:nvPr/>
        </p:nvSpPr>
        <p:spPr>
          <a:xfrm>
            <a:off x="8428419" y="1580284"/>
            <a:ext cx="838691" cy="369332"/>
          </a:xfrm>
          <a:prstGeom prst="rect">
            <a:avLst/>
          </a:prstGeom>
          <a:noFill/>
        </p:spPr>
        <p:txBody>
          <a:bodyPr wrap="none" rtlCol="0">
            <a:spAutoFit/>
          </a:bodyPr>
          <a:lstStyle/>
          <a:p>
            <a:pPr algn="ctr">
              <a:buNone/>
            </a:pPr>
            <a:r>
              <a:rPr lang="en-US" b="1" dirty="0"/>
              <a:t>4 Mos</a:t>
            </a:r>
          </a:p>
        </p:txBody>
      </p:sp>
    </p:spTree>
    <p:extLst>
      <p:ext uri="{BB962C8B-B14F-4D97-AF65-F5344CB8AC3E}">
        <p14:creationId xmlns:p14="http://schemas.microsoft.com/office/powerpoint/2010/main" val="17873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238125"/>
            <a:ext cx="11137900" cy="1103313"/>
          </a:xfrm>
        </p:spPr>
        <p:txBody>
          <a:bodyPr/>
          <a:lstStyle/>
          <a:p>
            <a:r>
              <a:rPr lang="en-US" altLang="en-US" dirty="0"/>
              <a:t>How Common Is Pseudoprogression in Pts With Advanced NSCLC Treated With PD-1 Inhibitors?</a:t>
            </a:r>
          </a:p>
        </p:txBody>
      </p:sp>
      <p:sp>
        <p:nvSpPr>
          <p:cNvPr id="18" name="Text Box 15"/>
          <p:cNvSpPr txBox="1">
            <a:spLocks noChangeArrowheads="1"/>
          </p:cNvSpPr>
          <p:nvPr/>
        </p:nvSpPr>
        <p:spPr bwMode="auto">
          <a:xfrm>
            <a:off x="412750" y="6357938"/>
            <a:ext cx="7851775" cy="30638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400" b="0" i="0" u="none" strike="noStrike" kern="1200" cap="none" spc="-10" normalizeH="0" baseline="0" noProof="0" dirty="0">
                <a:ln>
                  <a:noFill/>
                </a:ln>
                <a:solidFill>
                  <a:srgbClr val="CDCDCF"/>
                </a:solidFill>
                <a:effectLst/>
                <a:uLnTx/>
                <a:uFillTx/>
                <a:latin typeface="Arial" charset="0"/>
                <a:ea typeface="+mn-ea"/>
                <a:cs typeface="Arial" panose="020B0604020202020204" pitchFamily="34" charset="0"/>
              </a:rPr>
              <a:t>Katz S, et al. J Thorac Oncol. 2017;12:S533-S544.</a:t>
            </a:r>
          </a:p>
        </p:txBody>
      </p:sp>
      <p:sp>
        <p:nvSpPr>
          <p:cNvPr id="15" name="Freeform: Shape 14"/>
          <p:cNvSpPr/>
          <p:nvPr/>
        </p:nvSpPr>
        <p:spPr>
          <a:xfrm>
            <a:off x="1544638" y="2389188"/>
            <a:ext cx="2160587" cy="1296987"/>
          </a:xfrm>
          <a:custGeom>
            <a:avLst/>
            <a:gdLst>
              <a:gd name="connsiteX0" fmla="*/ 0 w 2161314"/>
              <a:gd name="connsiteY0" fmla="*/ 129679 h 1296788"/>
              <a:gd name="connsiteX1" fmla="*/ 129679 w 2161314"/>
              <a:gd name="connsiteY1" fmla="*/ 0 h 1296788"/>
              <a:gd name="connsiteX2" fmla="*/ 2031635 w 2161314"/>
              <a:gd name="connsiteY2" fmla="*/ 0 h 1296788"/>
              <a:gd name="connsiteX3" fmla="*/ 2161314 w 2161314"/>
              <a:gd name="connsiteY3" fmla="*/ 129679 h 1296788"/>
              <a:gd name="connsiteX4" fmla="*/ 2161314 w 2161314"/>
              <a:gd name="connsiteY4" fmla="*/ 1167109 h 1296788"/>
              <a:gd name="connsiteX5" fmla="*/ 2031635 w 2161314"/>
              <a:gd name="connsiteY5" fmla="*/ 1296788 h 1296788"/>
              <a:gd name="connsiteX6" fmla="*/ 129679 w 2161314"/>
              <a:gd name="connsiteY6" fmla="*/ 1296788 h 1296788"/>
              <a:gd name="connsiteX7" fmla="*/ 0 w 2161314"/>
              <a:gd name="connsiteY7" fmla="*/ 1167109 h 1296788"/>
              <a:gd name="connsiteX8" fmla="*/ 0 w 2161314"/>
              <a:gd name="connsiteY8" fmla="*/ 129679 h 12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314" h="1296788">
                <a:moveTo>
                  <a:pt x="0" y="129679"/>
                </a:moveTo>
                <a:cubicBezTo>
                  <a:pt x="0" y="58059"/>
                  <a:pt x="58059" y="0"/>
                  <a:pt x="129679" y="0"/>
                </a:cubicBezTo>
                <a:lnTo>
                  <a:pt x="2031635" y="0"/>
                </a:lnTo>
                <a:cubicBezTo>
                  <a:pt x="2103255" y="0"/>
                  <a:pt x="2161314" y="58059"/>
                  <a:pt x="2161314" y="129679"/>
                </a:cubicBezTo>
                <a:lnTo>
                  <a:pt x="2161314" y="1167109"/>
                </a:lnTo>
                <a:cubicBezTo>
                  <a:pt x="2161314" y="1238729"/>
                  <a:pt x="2103255" y="1296788"/>
                  <a:pt x="2031635" y="1296788"/>
                </a:cubicBezTo>
                <a:lnTo>
                  <a:pt x="129679" y="1296788"/>
                </a:lnTo>
                <a:cubicBezTo>
                  <a:pt x="58059" y="1296788"/>
                  <a:pt x="0" y="1238729"/>
                  <a:pt x="0" y="1167109"/>
                </a:cubicBezTo>
                <a:lnTo>
                  <a:pt x="0" y="12967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06562" tIns="106562" rIns="106562" bIns="106562"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Pts with advanced NSCLC</a:t>
            </a:r>
            <a:br>
              <a:rPr kumimoji="0" lang="en-US" sz="1800" b="1" i="0" u="none"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FFFF"/>
                </a:solidFill>
                <a:effectLst/>
                <a:uLnTx/>
                <a:uFillTx/>
                <a:latin typeface="Arial"/>
                <a:ea typeface="+mn-ea"/>
                <a:cs typeface="+mn-cs"/>
              </a:rPr>
              <a:t>(N = 228)</a:t>
            </a:r>
          </a:p>
        </p:txBody>
      </p:sp>
      <p:sp>
        <p:nvSpPr>
          <p:cNvPr id="20" name="Freeform: Shape 19"/>
          <p:cNvSpPr/>
          <p:nvPr/>
        </p:nvSpPr>
        <p:spPr>
          <a:xfrm>
            <a:off x="3876675" y="2770188"/>
            <a:ext cx="458788" cy="534987"/>
          </a:xfrm>
          <a:custGeom>
            <a:avLst/>
            <a:gdLst>
              <a:gd name="connsiteX0" fmla="*/ 0 w 458198"/>
              <a:gd name="connsiteY0" fmla="*/ 107201 h 536005"/>
              <a:gd name="connsiteX1" fmla="*/ 229099 w 458198"/>
              <a:gd name="connsiteY1" fmla="*/ 107201 h 536005"/>
              <a:gd name="connsiteX2" fmla="*/ 229099 w 458198"/>
              <a:gd name="connsiteY2" fmla="*/ 0 h 536005"/>
              <a:gd name="connsiteX3" fmla="*/ 458198 w 458198"/>
              <a:gd name="connsiteY3" fmla="*/ 268003 h 536005"/>
              <a:gd name="connsiteX4" fmla="*/ 229099 w 458198"/>
              <a:gd name="connsiteY4" fmla="*/ 536005 h 536005"/>
              <a:gd name="connsiteX5" fmla="*/ 229099 w 458198"/>
              <a:gd name="connsiteY5" fmla="*/ 428804 h 536005"/>
              <a:gd name="connsiteX6" fmla="*/ 0 w 458198"/>
              <a:gd name="connsiteY6" fmla="*/ 428804 h 536005"/>
              <a:gd name="connsiteX7" fmla="*/ 0 w 458198"/>
              <a:gd name="connsiteY7" fmla="*/ 107201 h 5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98" h="536005">
                <a:moveTo>
                  <a:pt x="0" y="107201"/>
                </a:moveTo>
                <a:lnTo>
                  <a:pt x="229099" y="107201"/>
                </a:lnTo>
                <a:lnTo>
                  <a:pt x="229099" y="0"/>
                </a:lnTo>
                <a:lnTo>
                  <a:pt x="458198" y="268003"/>
                </a:lnTo>
                <a:lnTo>
                  <a:pt x="229099" y="536005"/>
                </a:lnTo>
                <a:lnTo>
                  <a:pt x="229099" y="428804"/>
                </a:lnTo>
                <a:lnTo>
                  <a:pt x="0" y="428804"/>
                </a:lnTo>
                <a:lnTo>
                  <a:pt x="0" y="107201"/>
                </a:lnTo>
                <a:close/>
              </a:path>
            </a:pathLst>
          </a:cu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0" tIns="107201" rIns="137459" bIns="107201"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Freeform: Shape 20"/>
          <p:cNvSpPr/>
          <p:nvPr/>
        </p:nvSpPr>
        <p:spPr>
          <a:xfrm>
            <a:off x="4440238" y="2389188"/>
            <a:ext cx="2389187" cy="1296987"/>
          </a:xfrm>
          <a:custGeom>
            <a:avLst/>
            <a:gdLst>
              <a:gd name="connsiteX0" fmla="*/ 0 w 2161314"/>
              <a:gd name="connsiteY0" fmla="*/ 129679 h 1296788"/>
              <a:gd name="connsiteX1" fmla="*/ 129679 w 2161314"/>
              <a:gd name="connsiteY1" fmla="*/ 0 h 1296788"/>
              <a:gd name="connsiteX2" fmla="*/ 2031635 w 2161314"/>
              <a:gd name="connsiteY2" fmla="*/ 0 h 1296788"/>
              <a:gd name="connsiteX3" fmla="*/ 2161314 w 2161314"/>
              <a:gd name="connsiteY3" fmla="*/ 129679 h 1296788"/>
              <a:gd name="connsiteX4" fmla="*/ 2161314 w 2161314"/>
              <a:gd name="connsiteY4" fmla="*/ 1167109 h 1296788"/>
              <a:gd name="connsiteX5" fmla="*/ 2031635 w 2161314"/>
              <a:gd name="connsiteY5" fmla="*/ 1296788 h 1296788"/>
              <a:gd name="connsiteX6" fmla="*/ 129679 w 2161314"/>
              <a:gd name="connsiteY6" fmla="*/ 1296788 h 1296788"/>
              <a:gd name="connsiteX7" fmla="*/ 0 w 2161314"/>
              <a:gd name="connsiteY7" fmla="*/ 1167109 h 1296788"/>
              <a:gd name="connsiteX8" fmla="*/ 0 w 2161314"/>
              <a:gd name="connsiteY8" fmla="*/ 129679 h 12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314" h="1296788">
                <a:moveTo>
                  <a:pt x="0" y="129679"/>
                </a:moveTo>
                <a:cubicBezTo>
                  <a:pt x="0" y="58059"/>
                  <a:pt x="58059" y="0"/>
                  <a:pt x="129679" y="0"/>
                </a:cubicBezTo>
                <a:lnTo>
                  <a:pt x="2031635" y="0"/>
                </a:lnTo>
                <a:cubicBezTo>
                  <a:pt x="2103255" y="0"/>
                  <a:pt x="2161314" y="58059"/>
                  <a:pt x="2161314" y="129679"/>
                </a:cubicBezTo>
                <a:lnTo>
                  <a:pt x="2161314" y="1167109"/>
                </a:lnTo>
                <a:cubicBezTo>
                  <a:pt x="2161314" y="1238729"/>
                  <a:pt x="2103255" y="1296788"/>
                  <a:pt x="2031635" y="1296788"/>
                </a:cubicBezTo>
                <a:lnTo>
                  <a:pt x="129679" y="1296788"/>
                </a:lnTo>
                <a:cubicBezTo>
                  <a:pt x="58059" y="1296788"/>
                  <a:pt x="0" y="1238729"/>
                  <a:pt x="0" y="1167109"/>
                </a:cubicBezTo>
                <a:lnTo>
                  <a:pt x="0" y="12967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06562" tIns="106562" rIns="106562" bIns="106562"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Suspected pseudoprogression (n = 22)</a:t>
            </a:r>
          </a:p>
        </p:txBody>
      </p:sp>
      <p:sp>
        <p:nvSpPr>
          <p:cNvPr id="30" name="Freeform: Shape 29"/>
          <p:cNvSpPr/>
          <p:nvPr/>
        </p:nvSpPr>
        <p:spPr>
          <a:xfrm>
            <a:off x="6946900" y="2770188"/>
            <a:ext cx="458788" cy="534987"/>
          </a:xfrm>
          <a:custGeom>
            <a:avLst/>
            <a:gdLst>
              <a:gd name="connsiteX0" fmla="*/ 0 w 458198"/>
              <a:gd name="connsiteY0" fmla="*/ 107201 h 536005"/>
              <a:gd name="connsiteX1" fmla="*/ 229099 w 458198"/>
              <a:gd name="connsiteY1" fmla="*/ 107201 h 536005"/>
              <a:gd name="connsiteX2" fmla="*/ 229099 w 458198"/>
              <a:gd name="connsiteY2" fmla="*/ 0 h 536005"/>
              <a:gd name="connsiteX3" fmla="*/ 458198 w 458198"/>
              <a:gd name="connsiteY3" fmla="*/ 268003 h 536005"/>
              <a:gd name="connsiteX4" fmla="*/ 229099 w 458198"/>
              <a:gd name="connsiteY4" fmla="*/ 536005 h 536005"/>
              <a:gd name="connsiteX5" fmla="*/ 229099 w 458198"/>
              <a:gd name="connsiteY5" fmla="*/ 428804 h 536005"/>
              <a:gd name="connsiteX6" fmla="*/ 0 w 458198"/>
              <a:gd name="connsiteY6" fmla="*/ 428804 h 536005"/>
              <a:gd name="connsiteX7" fmla="*/ 0 w 458198"/>
              <a:gd name="connsiteY7" fmla="*/ 107201 h 5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198" h="536005">
                <a:moveTo>
                  <a:pt x="0" y="107201"/>
                </a:moveTo>
                <a:lnTo>
                  <a:pt x="229099" y="107201"/>
                </a:lnTo>
                <a:lnTo>
                  <a:pt x="229099" y="0"/>
                </a:lnTo>
                <a:lnTo>
                  <a:pt x="458198" y="268003"/>
                </a:lnTo>
                <a:lnTo>
                  <a:pt x="229099" y="536005"/>
                </a:lnTo>
                <a:lnTo>
                  <a:pt x="229099" y="428804"/>
                </a:lnTo>
                <a:lnTo>
                  <a:pt x="0" y="428804"/>
                </a:lnTo>
                <a:lnTo>
                  <a:pt x="0" y="107201"/>
                </a:lnTo>
                <a:close/>
              </a:path>
            </a:pathLst>
          </a:cu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lIns="0" tIns="107201" rIns="137459" bIns="107201" spcCol="1270" anchor="ctr"/>
          <a:lstStyle/>
          <a:p>
            <a:pPr marL="0" marR="0" lvl="0" indent="0" algn="ctr" defTabSz="622300" rtl="0" eaLnBrk="0" fontAlgn="base" latinLnBrk="0" hangingPunct="0">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31" name="Freeform: Shape 30"/>
          <p:cNvSpPr/>
          <p:nvPr/>
        </p:nvSpPr>
        <p:spPr>
          <a:xfrm>
            <a:off x="7635875" y="2389188"/>
            <a:ext cx="2436813" cy="1296987"/>
          </a:xfrm>
          <a:custGeom>
            <a:avLst/>
            <a:gdLst>
              <a:gd name="connsiteX0" fmla="*/ 0 w 2161314"/>
              <a:gd name="connsiteY0" fmla="*/ 129679 h 1296788"/>
              <a:gd name="connsiteX1" fmla="*/ 129679 w 2161314"/>
              <a:gd name="connsiteY1" fmla="*/ 0 h 1296788"/>
              <a:gd name="connsiteX2" fmla="*/ 2031635 w 2161314"/>
              <a:gd name="connsiteY2" fmla="*/ 0 h 1296788"/>
              <a:gd name="connsiteX3" fmla="*/ 2161314 w 2161314"/>
              <a:gd name="connsiteY3" fmla="*/ 129679 h 1296788"/>
              <a:gd name="connsiteX4" fmla="*/ 2161314 w 2161314"/>
              <a:gd name="connsiteY4" fmla="*/ 1167109 h 1296788"/>
              <a:gd name="connsiteX5" fmla="*/ 2031635 w 2161314"/>
              <a:gd name="connsiteY5" fmla="*/ 1296788 h 1296788"/>
              <a:gd name="connsiteX6" fmla="*/ 129679 w 2161314"/>
              <a:gd name="connsiteY6" fmla="*/ 1296788 h 1296788"/>
              <a:gd name="connsiteX7" fmla="*/ 0 w 2161314"/>
              <a:gd name="connsiteY7" fmla="*/ 1167109 h 1296788"/>
              <a:gd name="connsiteX8" fmla="*/ 0 w 2161314"/>
              <a:gd name="connsiteY8" fmla="*/ 129679 h 12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314" h="1296788">
                <a:moveTo>
                  <a:pt x="0" y="129679"/>
                </a:moveTo>
                <a:cubicBezTo>
                  <a:pt x="0" y="58059"/>
                  <a:pt x="58059" y="0"/>
                  <a:pt x="129679" y="0"/>
                </a:cubicBezTo>
                <a:lnTo>
                  <a:pt x="2031635" y="0"/>
                </a:lnTo>
                <a:cubicBezTo>
                  <a:pt x="2103255" y="0"/>
                  <a:pt x="2161314" y="58059"/>
                  <a:pt x="2161314" y="129679"/>
                </a:cubicBezTo>
                <a:lnTo>
                  <a:pt x="2161314" y="1167109"/>
                </a:lnTo>
                <a:cubicBezTo>
                  <a:pt x="2161314" y="1238729"/>
                  <a:pt x="2103255" y="1296788"/>
                  <a:pt x="2031635" y="1296788"/>
                </a:cubicBezTo>
                <a:lnTo>
                  <a:pt x="129679" y="1296788"/>
                </a:lnTo>
                <a:cubicBezTo>
                  <a:pt x="58059" y="1296788"/>
                  <a:pt x="0" y="1238729"/>
                  <a:pt x="0" y="1167109"/>
                </a:cubicBezTo>
                <a:lnTo>
                  <a:pt x="0" y="12967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06562" tIns="106562" rIns="106562" bIns="106562" spcCol="1270" anchor="ct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5/15 confirmed as pseudoprogression</a:t>
            </a:r>
          </a:p>
        </p:txBody>
      </p:sp>
      <p:sp>
        <p:nvSpPr>
          <p:cNvPr id="12299" name="TextBox 22"/>
          <p:cNvSpPr txBox="1">
            <a:spLocks noChangeArrowheads="1"/>
          </p:cNvSpPr>
          <p:nvPr/>
        </p:nvSpPr>
        <p:spPr bwMode="auto">
          <a:xfrm>
            <a:off x="3190875" y="1873250"/>
            <a:ext cx="209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Nivo or Pembro</a:t>
            </a:r>
          </a:p>
        </p:txBody>
      </p:sp>
      <p:sp>
        <p:nvSpPr>
          <p:cNvPr id="24" name="TextBox 23"/>
          <p:cNvSpPr txBox="1"/>
          <p:nvPr/>
        </p:nvSpPr>
        <p:spPr>
          <a:xfrm>
            <a:off x="4260096" y="4241800"/>
            <a:ext cx="2749471" cy="646331"/>
          </a:xfrm>
          <a:prstGeom prst="rect">
            <a:avLst/>
          </a:prstGeom>
          <a:solidFill>
            <a:schemeClr val="accent2"/>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t>Clinical improvement,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t>enlargement of tumors </a:t>
            </a:r>
          </a:p>
        </p:txBody>
      </p:sp>
      <p:sp>
        <p:nvSpPr>
          <p:cNvPr id="25" name="Right Arrow 6"/>
          <p:cNvSpPr/>
          <p:nvPr/>
        </p:nvSpPr>
        <p:spPr>
          <a:xfrm rot="16200000">
            <a:off x="5416551" y="3738562"/>
            <a:ext cx="438150" cy="4857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3E"/>
              </a:solidFill>
              <a:effectLst/>
              <a:uLnTx/>
              <a:uFillTx/>
              <a:latin typeface="Arial"/>
              <a:ea typeface="+mn-ea"/>
              <a:cs typeface="+mn-cs"/>
            </a:endParaRPr>
          </a:p>
        </p:txBody>
      </p:sp>
      <p:sp>
        <p:nvSpPr>
          <p:cNvPr id="12302" name="TextBox 25"/>
          <p:cNvSpPr txBox="1">
            <a:spLocks noChangeArrowheads="1"/>
          </p:cNvSpPr>
          <p:nvPr/>
        </p:nvSpPr>
        <p:spPr bwMode="auto">
          <a:xfrm>
            <a:off x="6481763" y="189230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Continue Tx</a:t>
            </a:r>
          </a:p>
        </p:txBody>
      </p:sp>
      <p:sp>
        <p:nvSpPr>
          <p:cNvPr id="27" name="TextBox 26"/>
          <p:cNvSpPr txBox="1"/>
          <p:nvPr/>
        </p:nvSpPr>
        <p:spPr>
          <a:xfrm>
            <a:off x="7534275" y="4241800"/>
            <a:ext cx="2640013" cy="1217613"/>
          </a:xfrm>
          <a:prstGeom prst="rect">
            <a:avLst/>
          </a:prstGeom>
          <a:solidFill>
            <a:schemeClr val="accent2"/>
          </a:solid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t>4 had increased </a:t>
            </a:r>
            <a:b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br>
            <a: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t>tumor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DCDCF">
                    <a:lumMod val="10000"/>
                  </a:srgbClr>
                </a:solidFill>
                <a:effectLst/>
                <a:uLnTx/>
                <a:uFillTx/>
                <a:latin typeface="Arial"/>
                <a:ea typeface="+mn-ea"/>
                <a:cs typeface="Arial" panose="020B0604020202020204" pitchFamily="34" charset="0"/>
              </a:rPr>
              <a:t>1 had new lesions with decreased size </a:t>
            </a:r>
          </a:p>
        </p:txBody>
      </p:sp>
      <p:sp>
        <p:nvSpPr>
          <p:cNvPr id="28" name="Right Arrow 11"/>
          <p:cNvSpPr/>
          <p:nvPr/>
        </p:nvSpPr>
        <p:spPr>
          <a:xfrm rot="16200000">
            <a:off x="8635207" y="3733006"/>
            <a:ext cx="438150" cy="48418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3E"/>
              </a:solidFill>
              <a:effectLst/>
              <a:uLnTx/>
              <a:uFillTx/>
              <a:latin typeface="Arial"/>
              <a:ea typeface="+mn-ea"/>
              <a:cs typeface="+mn-cs"/>
            </a:endParaRPr>
          </a:p>
        </p:txBody>
      </p:sp>
      <p:sp>
        <p:nvSpPr>
          <p:cNvPr id="12305" name="TextBox 28"/>
          <p:cNvSpPr txBox="1">
            <a:spLocks noChangeArrowheads="1"/>
          </p:cNvSpPr>
          <p:nvPr/>
        </p:nvSpPr>
        <p:spPr bwMode="auto">
          <a:xfrm>
            <a:off x="725488" y="5719763"/>
            <a:ext cx="1075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Incidence of pseudoprogression: 2.2%</a:t>
            </a:r>
          </a:p>
        </p:txBody>
      </p:sp>
      <p:grpSp>
        <p:nvGrpSpPr>
          <p:cNvPr id="22" name="Group 8"/>
          <p:cNvGrpSpPr>
            <a:grpSpLocks/>
          </p:cNvGrpSpPr>
          <p:nvPr/>
        </p:nvGrpSpPr>
        <p:grpSpPr bwMode="auto">
          <a:xfrm>
            <a:off x="9194800" y="6203950"/>
            <a:ext cx="2673350" cy="455613"/>
            <a:chOff x="6294438" y="6210300"/>
            <a:chExt cx="2673350" cy="455613"/>
          </a:xfrm>
        </p:grpSpPr>
        <p:sp>
          <p:nvSpPr>
            <p:cNvPr id="23"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tx1"/>
                  </a:solidFill>
                </a:rPr>
                <a:t>Slide credit: </a:t>
              </a:r>
              <a:r>
                <a:rPr lang="en-US" altLang="en-US" sz="1400" b="0" dirty="0">
                  <a:solidFill>
                    <a:schemeClr val="tx1"/>
                  </a:solidFill>
                  <a:hlinkClick r:id="rId3"/>
                </a:rPr>
                <a:t>clinicaloptions.com</a:t>
              </a:r>
              <a:endParaRPr lang="en-US" altLang="en-US" sz="1400" b="0" dirty="0">
                <a:solidFill>
                  <a:schemeClr val="tx1"/>
                </a:solidFill>
              </a:endParaRPr>
            </a:p>
          </p:txBody>
        </p:sp>
        <p:pic>
          <p:nvPicPr>
            <p:cNvPr id="26"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926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Considerations for Duration of Checkpoint Inhibitor Therapy</a:t>
            </a:r>
          </a:p>
        </p:txBody>
      </p:sp>
      <p:sp>
        <p:nvSpPr>
          <p:cNvPr id="4" name="Content Placeholder 3"/>
          <p:cNvSpPr>
            <a:spLocks noGrp="1"/>
          </p:cNvSpPr>
          <p:nvPr>
            <p:ph idx="1"/>
          </p:nvPr>
        </p:nvSpPr>
        <p:spPr/>
        <p:txBody>
          <a:bodyPr/>
          <a:lstStyle/>
          <a:p>
            <a:r>
              <a:rPr lang="en-US" dirty="0"/>
              <a:t>FDA approvals for PD-1/PD-L1 inhibitors do not specify a duration of therapy</a:t>
            </a:r>
            <a:r>
              <a:rPr lang="en-US" baseline="30000" dirty="0"/>
              <a:t>[1,2]</a:t>
            </a:r>
          </a:p>
          <a:p>
            <a:r>
              <a:rPr lang="en-US" dirty="0"/>
              <a:t>Prolonged treatment has implications</a:t>
            </a:r>
          </a:p>
          <a:p>
            <a:pPr lvl="1"/>
            <a:r>
              <a:rPr lang="en-US" dirty="0"/>
              <a:t>Cost</a:t>
            </a:r>
          </a:p>
          <a:p>
            <a:pPr lvl="1"/>
            <a:r>
              <a:rPr lang="en-US" dirty="0"/>
              <a:t>Toxicity</a:t>
            </a:r>
          </a:p>
          <a:p>
            <a:pPr lvl="1"/>
            <a:r>
              <a:rPr lang="en-US" dirty="0"/>
              <a:t>Pt convenience</a:t>
            </a:r>
          </a:p>
          <a:p>
            <a:pPr lvl="1"/>
            <a:r>
              <a:rPr lang="en-US" dirty="0"/>
              <a:t>Unexpected findings</a:t>
            </a:r>
          </a:p>
          <a:p>
            <a:pPr lvl="1"/>
            <a:r>
              <a:rPr lang="en-US" dirty="0"/>
              <a:t>Imaging and follow-up frequency</a:t>
            </a:r>
          </a:p>
        </p:txBody>
      </p:sp>
      <p:grpSp>
        <p:nvGrpSpPr>
          <p:cNvPr id="5" name="Group 8"/>
          <p:cNvGrpSpPr>
            <a:grpSpLocks/>
          </p:cNvGrpSpPr>
          <p:nvPr/>
        </p:nvGrpSpPr>
        <p:grpSpPr bwMode="auto">
          <a:xfrm>
            <a:off x="9194800" y="6203950"/>
            <a:ext cx="2673350" cy="455613"/>
            <a:chOff x="6294438" y="6210300"/>
            <a:chExt cx="2673350" cy="455613"/>
          </a:xfrm>
        </p:grpSpPr>
        <p:sp>
          <p:nvSpPr>
            <p:cNvPr id="6"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7"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15"/>
          <p:cNvSpPr txBox="1">
            <a:spLocks noChangeArrowheads="1"/>
          </p:cNvSpPr>
          <p:nvPr/>
        </p:nvSpPr>
        <p:spPr bwMode="auto">
          <a:xfrm>
            <a:off x="411163" y="6358136"/>
            <a:ext cx="7853362" cy="30777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fr-FR" altLang="en-US" sz="1400" b="0" spc="-10" dirty="0">
                <a:solidFill>
                  <a:schemeClr val="bg2"/>
                </a:solidFill>
              </a:rPr>
              <a:t>1. Atezolizumab [package insert]. 2. Pembrolizumab [package insert]. </a:t>
            </a:r>
          </a:p>
        </p:txBody>
      </p:sp>
    </p:spTree>
    <p:extLst>
      <p:ext uri="{BB962C8B-B14F-4D97-AF65-F5344CB8AC3E}">
        <p14:creationId xmlns:p14="http://schemas.microsoft.com/office/powerpoint/2010/main" val="16098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What Is the Optimal Duration of Immune Checkpoint Therapy?</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Ipilimumab is given for up to 4 cycles in unresectable or metastatic melanoma</a:t>
            </a:r>
            <a:r>
              <a:rPr lang="en-US" sz="2800" baseline="30000" dirty="0"/>
              <a:t>[1]</a:t>
            </a:r>
            <a:endParaRPr lang="en-US" sz="2800" dirty="0"/>
          </a:p>
          <a:p>
            <a:r>
              <a:rPr lang="en-US" sz="2800" dirty="0"/>
              <a:t>Considerations for early vs advanced-stage disease</a:t>
            </a:r>
          </a:p>
          <a:p>
            <a:pPr lvl="1"/>
            <a:r>
              <a:rPr lang="en-US" sz="2600" dirty="0"/>
              <a:t>Ongoing trials with PD-1/PD-L1 inhibitors treat for ~ 1 yr in the adjuvant therapy setting (eg, ANVIL, PEARLS)</a:t>
            </a:r>
            <a:r>
              <a:rPr lang="en-US" sz="2600" baseline="30000" dirty="0"/>
              <a:t>[2,3]</a:t>
            </a:r>
            <a:endParaRPr lang="en-US" sz="2600" dirty="0"/>
          </a:p>
          <a:p>
            <a:r>
              <a:rPr lang="en-US" sz="2800" dirty="0"/>
              <a:t>Continuous vs intermittent therapy?</a:t>
            </a:r>
          </a:p>
        </p:txBody>
      </p:sp>
      <p:grpSp>
        <p:nvGrpSpPr>
          <p:cNvPr id="4" name="Group 8"/>
          <p:cNvGrpSpPr>
            <a:grpSpLocks/>
          </p:cNvGrpSpPr>
          <p:nvPr/>
        </p:nvGrpSpPr>
        <p:grpSpPr bwMode="auto">
          <a:xfrm>
            <a:off x="9194800" y="6203950"/>
            <a:ext cx="2673350" cy="455613"/>
            <a:chOff x="6294438" y="6210300"/>
            <a:chExt cx="2673350" cy="455613"/>
          </a:xfrm>
        </p:grpSpPr>
        <p:sp>
          <p:nvSpPr>
            <p:cNvPr id="5"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6"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5"/>
          <p:cNvSpPr txBox="1">
            <a:spLocks noChangeArrowheads="1"/>
          </p:cNvSpPr>
          <p:nvPr/>
        </p:nvSpPr>
        <p:spPr bwMode="auto">
          <a:xfrm>
            <a:off x="368828" y="6357978"/>
            <a:ext cx="8705322" cy="307777"/>
          </a:xfrm>
          <a:prstGeom prst="rect">
            <a:avLst/>
          </a:prstGeom>
          <a:noFill/>
          <a:ln>
            <a:noFill/>
          </a:ln>
          <a:extLst/>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400" b="0" spc="-10" dirty="0">
                <a:solidFill>
                  <a:schemeClr val="bg2"/>
                </a:solidFill>
              </a:rPr>
              <a:t>1. Ipilimumab [package insert]. 2. ClinicalTrials.gov. NCT02595944. 3. ClinicalTrials.gov. NCT02504372.</a:t>
            </a:r>
          </a:p>
        </p:txBody>
      </p:sp>
    </p:spTree>
    <p:extLst>
      <p:ext uri="{BB962C8B-B14F-4D97-AF65-F5344CB8AC3E}">
        <p14:creationId xmlns:p14="http://schemas.microsoft.com/office/powerpoint/2010/main" val="198769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Conclusions</a:t>
            </a:r>
          </a:p>
        </p:txBody>
      </p:sp>
      <p:sp>
        <p:nvSpPr>
          <p:cNvPr id="3" name="Content Placeholder 2"/>
          <p:cNvSpPr>
            <a:spLocks noGrp="1"/>
          </p:cNvSpPr>
          <p:nvPr>
            <p:ph idx="1"/>
          </p:nvPr>
        </p:nvSpPr>
        <p:spPr/>
        <p:txBody>
          <a:bodyPr>
            <a:normAutofit/>
          </a:bodyPr>
          <a:lstStyle/>
          <a:p>
            <a:r>
              <a:rPr lang="en-US" sz="2800" dirty="0"/>
              <a:t>Immune checkpoint inhibitors result in improved outcomes for several cancers including lung cancer</a:t>
            </a:r>
          </a:p>
          <a:p>
            <a:r>
              <a:rPr lang="en-US" sz="2800" dirty="0"/>
              <a:t>Early recognition of toxicity is critical to institute appropriate interventions</a:t>
            </a:r>
          </a:p>
          <a:p>
            <a:r>
              <a:rPr lang="en-US" sz="2800" dirty="0"/>
              <a:t>Pseudoprogression is a rare event in pts with advanced NSCLC who are treated with immune checkpoint inhibitors</a:t>
            </a:r>
          </a:p>
          <a:p>
            <a:r>
              <a:rPr lang="en-US" sz="2800" dirty="0"/>
              <a:t>Optimal duration of immune checkpoint therapy is yet to be defined</a:t>
            </a:r>
          </a:p>
          <a:p>
            <a:endParaRPr lang="en-US" sz="2800" dirty="0"/>
          </a:p>
        </p:txBody>
      </p:sp>
      <p:grpSp>
        <p:nvGrpSpPr>
          <p:cNvPr id="4" name="Group 8"/>
          <p:cNvGrpSpPr>
            <a:grpSpLocks/>
          </p:cNvGrpSpPr>
          <p:nvPr/>
        </p:nvGrpSpPr>
        <p:grpSpPr bwMode="auto">
          <a:xfrm>
            <a:off x="9194800" y="6203950"/>
            <a:ext cx="2673350" cy="455613"/>
            <a:chOff x="6294438" y="6210300"/>
            <a:chExt cx="2673350" cy="455613"/>
          </a:xfrm>
        </p:grpSpPr>
        <p:sp>
          <p:nvSpPr>
            <p:cNvPr id="5"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2"/>
                </a:rPr>
                <a:t>clinicaloptions.com</a:t>
              </a:r>
              <a:endParaRPr lang="en-US" altLang="en-US" sz="1400" b="0" dirty="0">
                <a:solidFill>
                  <a:schemeClr val="bg2"/>
                </a:solidFill>
              </a:endParaRPr>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658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514350" y="4856163"/>
            <a:ext cx="11280775" cy="1155700"/>
          </a:xfrm>
        </p:spPr>
        <p:txBody>
          <a:bodyPr rtlCol="0">
            <a:normAutofit fontScale="77500" lnSpcReduction="20000"/>
          </a:bodyPr>
          <a:lstStyle/>
          <a:p>
            <a:pPr>
              <a:buClr>
                <a:schemeClr val="accent6"/>
              </a:buClr>
              <a:defRPr/>
            </a:pPr>
            <a:r>
              <a:rPr lang="en-US" dirty="0">
                <a:solidFill>
                  <a:srgbClr val="00004B"/>
                </a:solidFill>
                <a:hlinkClick r:id="rId3"/>
              </a:rPr>
              <a:t>clinicaloptions.com/oncology</a:t>
            </a:r>
            <a:endParaRPr lang="en-US" dirty="0">
              <a:solidFill>
                <a:srgbClr val="00004B"/>
              </a:solidFill>
            </a:endParaRPr>
          </a:p>
          <a:p>
            <a:pPr>
              <a:buClr>
                <a:schemeClr val="accent6"/>
              </a:buClr>
              <a:defRPr/>
            </a:pPr>
            <a:r>
              <a:rPr lang="en-US" dirty="0">
                <a:solidFill>
                  <a:srgbClr val="00004B"/>
                </a:solidFill>
                <a:hlinkClick r:id="rId4"/>
              </a:rPr>
              <a:t>clinicaloptions.com/Lungtool</a:t>
            </a:r>
            <a:endParaRPr lang="en-US" dirty="0">
              <a:solidFill>
                <a:srgbClr val="00004B"/>
              </a:solidFill>
            </a:endParaRPr>
          </a:p>
          <a:p>
            <a:pPr>
              <a:buClr>
                <a:schemeClr val="accent6"/>
              </a:buClr>
              <a:defRPr/>
            </a:pPr>
            <a:r>
              <a:rPr lang="en-US" sz="2500" dirty="0">
                <a:solidFill>
                  <a:srgbClr val="00004B"/>
                </a:solidFill>
                <a:hlinkClick r:id="rId5"/>
              </a:rPr>
              <a:t>clinicaloptions.com/immuneAETool</a:t>
            </a:r>
            <a:endParaRPr lang="en-US" sz="2500" dirty="0">
              <a:solidFill>
                <a:srgbClr val="00004B"/>
              </a:solidFill>
            </a:endParaRPr>
          </a:p>
        </p:txBody>
      </p:sp>
      <p:sp>
        <p:nvSpPr>
          <p:cNvPr id="29699" name="Rectangle 10"/>
          <p:cNvSpPr>
            <a:spLocks noGrp="1" noChangeArrowheads="1"/>
          </p:cNvSpPr>
          <p:nvPr>
            <p:ph type="title"/>
          </p:nvPr>
        </p:nvSpPr>
        <p:spPr bwMode="gray">
          <a:xfrm>
            <a:off x="514350" y="239713"/>
            <a:ext cx="11241088" cy="1674812"/>
          </a:xfrm>
        </p:spPr>
        <p:txBody>
          <a:bodyPr/>
          <a:lstStyle/>
          <a:p>
            <a:pPr eaLnBrk="1" hangingPunct="1"/>
            <a:r>
              <a:rPr lang="en-US" altLang="en-US" dirty="0"/>
              <a:t>Go Online for More CCO </a:t>
            </a:r>
            <a:br>
              <a:rPr lang="en-US" altLang="en-US" dirty="0"/>
            </a:br>
            <a:r>
              <a:rPr lang="en-US" altLang="en-US" dirty="0"/>
              <a:t>Coverage of Oncology!</a:t>
            </a:r>
          </a:p>
        </p:txBody>
      </p:sp>
      <p:sp>
        <p:nvSpPr>
          <p:cNvPr id="39940" name="Rectangle 2"/>
          <p:cNvSpPr>
            <a:spLocks noGrp="1" noChangeArrowheads="1"/>
          </p:cNvSpPr>
          <p:nvPr>
            <p:ph sz="quarter" idx="10"/>
          </p:nvPr>
        </p:nvSpPr>
        <p:spPr>
          <a:xfrm>
            <a:off x="609600" y="1895475"/>
            <a:ext cx="10869613" cy="2605088"/>
          </a:xfrm>
        </p:spPr>
        <p:txBody>
          <a:bodyPr rtlCol="0">
            <a:normAutofit/>
          </a:bodyPr>
          <a:lstStyle/>
          <a:p>
            <a:pPr eaLnBrk="1" hangingPunct="1">
              <a:buClr>
                <a:schemeClr val="accent6"/>
              </a:buClr>
              <a:defRPr/>
            </a:pPr>
            <a:r>
              <a:rPr lang="en-US" dirty="0">
                <a:solidFill>
                  <a:schemeClr val="hlink"/>
                </a:solidFill>
              </a:rPr>
              <a:t>Capsule Summaries</a:t>
            </a:r>
            <a:r>
              <a:rPr lang="en-US" dirty="0"/>
              <a:t> </a:t>
            </a:r>
            <a:r>
              <a:rPr lang="en-US" b="0" dirty="0">
                <a:solidFill>
                  <a:schemeClr val="tx1"/>
                </a:solidFill>
              </a:rPr>
              <a:t>of key ASCO 2017 abstracts on lung, skin, GI, and breast cancers</a:t>
            </a:r>
          </a:p>
          <a:p>
            <a:pPr eaLnBrk="1" hangingPunct="1">
              <a:buClr>
                <a:schemeClr val="tx2">
                  <a:lumMod val="20000"/>
                  <a:lumOff val="80000"/>
                </a:schemeClr>
              </a:buClr>
              <a:defRPr/>
            </a:pPr>
            <a:r>
              <a:rPr lang="en-US" dirty="0"/>
              <a:t>Online Interactive Decision Support Tool </a:t>
            </a:r>
            <a:r>
              <a:rPr lang="en-US" b="0" dirty="0">
                <a:solidFill>
                  <a:schemeClr val="tx1"/>
                </a:solidFill>
              </a:rPr>
              <a:t>shows first-line and second-line treatment recommendations for advanced NSCLC from 5 experts based on key characteristics that </a:t>
            </a:r>
            <a:br>
              <a:rPr lang="en-US" b="0" dirty="0">
                <a:solidFill>
                  <a:schemeClr val="tx1"/>
                </a:solidFill>
              </a:rPr>
            </a:br>
            <a:r>
              <a:rPr lang="en-US" b="0" dirty="0">
                <a:solidFill>
                  <a:schemeClr val="tx1"/>
                </a:solidFill>
              </a:rPr>
              <a:t>you enter using drop-down menus</a:t>
            </a:r>
          </a:p>
          <a:p>
            <a:pPr>
              <a:spcAft>
                <a:spcPts val="0"/>
              </a:spcAft>
              <a:buClr>
                <a:schemeClr val="tx2">
                  <a:lumMod val="20000"/>
                  <a:lumOff val="80000"/>
                </a:schemeClr>
              </a:buClr>
              <a:defRPr/>
            </a:pPr>
            <a:r>
              <a:rPr lang="en-US" dirty="0"/>
              <a:t>CME/CE-certified Expert Analysis </a:t>
            </a:r>
            <a:r>
              <a:rPr lang="en-US" b="0" dirty="0">
                <a:solidFill>
                  <a:schemeClr val="tx1"/>
                </a:solidFill>
              </a:rPr>
              <a:t>highlighting key data in lung</a:t>
            </a:r>
          </a:p>
          <a:p>
            <a:pPr>
              <a:spcBef>
                <a:spcPts val="0"/>
              </a:spcBef>
              <a:buClr>
                <a:schemeClr val="tx2">
                  <a:lumMod val="20000"/>
                  <a:lumOff val="80000"/>
                </a:schemeClr>
              </a:buClr>
              <a:defRPr/>
            </a:pPr>
            <a:r>
              <a:rPr lang="en-US" b="0" dirty="0">
                <a:solidFill>
                  <a:schemeClr val="tx1"/>
                </a:solidFill>
              </a:rPr>
              <a:t>cancer presented at ASCO 2017</a:t>
            </a:r>
            <a:endParaRPr lang="en-US" b="0" i="1" dirty="0">
              <a:solidFill>
                <a:schemeClr val="tx1"/>
              </a:solidFill>
            </a:endParaRPr>
          </a:p>
        </p:txBody>
      </p:sp>
      <p:sp>
        <p:nvSpPr>
          <p:cNvPr id="29701" name="Rectangle 3"/>
          <p:cNvSpPr>
            <a:spLocks noChangeArrowheads="1"/>
          </p:cNvSpPr>
          <p:nvPr/>
        </p:nvSpPr>
        <p:spPr bwMode="auto">
          <a:xfrm>
            <a:off x="7089775" y="6346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endParaRPr lang="en-GB" altLang="en-US" sz="2400" b="0" dirty="0">
              <a:solidFill>
                <a:schemeClr val="tx1"/>
              </a:solidFill>
              <a:latin typeface="Times" panose="02020603050405020304" pitchFamily="18" charset="0"/>
            </a:endParaRPr>
          </a:p>
        </p:txBody>
      </p:sp>
    </p:spTree>
    <p:extLst>
      <p:ext uri="{BB962C8B-B14F-4D97-AF65-F5344CB8AC3E}">
        <p14:creationId xmlns:p14="http://schemas.microsoft.com/office/powerpoint/2010/main" val="295500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38125"/>
            <a:ext cx="10869613" cy="1103313"/>
          </a:xfrm>
        </p:spPr>
        <p:txBody>
          <a:bodyPr/>
          <a:lstStyle/>
          <a:p>
            <a:pPr eaLnBrk="1" hangingPunct="1"/>
            <a:r>
              <a:rPr lang="en-US" altLang="en-US" dirty="0"/>
              <a:t>Faculty Disclosure</a:t>
            </a:r>
          </a:p>
        </p:txBody>
      </p:sp>
      <p:sp>
        <p:nvSpPr>
          <p:cNvPr id="29699" name="Rectangle 3"/>
          <p:cNvSpPr>
            <a:spLocks noGrp="1" noChangeArrowheads="1"/>
          </p:cNvSpPr>
          <p:nvPr>
            <p:ph idx="1"/>
          </p:nvPr>
        </p:nvSpPr>
        <p:spPr>
          <a:xfrm>
            <a:off x="604838" y="1512888"/>
            <a:ext cx="10874375" cy="4651375"/>
          </a:xfrm>
        </p:spPr>
        <p:txBody>
          <a:bodyPr rtlCol="0">
            <a:noAutofit/>
          </a:bodyPr>
          <a:lstStyle/>
          <a:p>
            <a:pPr marL="0" indent="0" eaLnBrk="1" hangingPunct="1">
              <a:buClr>
                <a:schemeClr val="accent6"/>
              </a:buClr>
              <a:buFont typeface="Wingdings" panose="05000000000000000000" pitchFamily="2" charset="2"/>
              <a:buNone/>
              <a:defRPr/>
            </a:pPr>
            <a:r>
              <a:rPr lang="en-US" sz="2800" b="1" dirty="0">
                <a:solidFill>
                  <a:schemeClr val="accent3"/>
                </a:solidFill>
              </a:rPr>
              <a:t>Suresh S. Ramalingam, MD, </a:t>
            </a:r>
            <a:r>
              <a:rPr lang="en-US" sz="2800" dirty="0">
                <a:solidFill>
                  <a:schemeClr val="tx2">
                    <a:lumMod val="20000"/>
                    <a:lumOff val="80000"/>
                  </a:schemeClr>
                </a:solidFill>
              </a:rPr>
              <a:t>has disclosed that he has received consulting fees from AbbVie, Amgen, AstraZeneca, Boehringer Ingelheim, Bristol-Myers Squibb, Celgene, Genentech, Lilly, Merck, and Novartis.</a:t>
            </a:r>
          </a:p>
          <a:p>
            <a:pPr marL="0" indent="0" eaLnBrk="1" hangingPunct="1">
              <a:buClr>
                <a:schemeClr val="accent6"/>
              </a:buClr>
              <a:buFont typeface="Wingdings" panose="05000000000000000000" pitchFamily="2" charset="2"/>
              <a:buNone/>
              <a:defRPr/>
            </a:pPr>
            <a:endParaRPr lang="en-US" sz="2000" dirty="0">
              <a:solidFill>
                <a:schemeClr val="tx2">
                  <a:lumMod val="20000"/>
                  <a:lumOff val="80000"/>
                </a:schemeClr>
              </a:solidFill>
            </a:endParaRPr>
          </a:p>
        </p:txBody>
      </p:sp>
    </p:spTree>
    <p:extLst>
      <p:ext uri="{BB962C8B-B14F-4D97-AF65-F5344CB8AC3E}">
        <p14:creationId xmlns:p14="http://schemas.microsoft.com/office/powerpoint/2010/main" val="9959221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Pt With Newly Diagnosed Stage IV Squamous NSCLC</a:t>
            </a:r>
          </a:p>
        </p:txBody>
      </p:sp>
      <p:sp>
        <p:nvSpPr>
          <p:cNvPr id="12" name="Content Placeholder 11"/>
          <p:cNvSpPr>
            <a:spLocks noGrp="1"/>
          </p:cNvSpPr>
          <p:nvPr>
            <p:ph idx="1"/>
          </p:nvPr>
        </p:nvSpPr>
        <p:spPr>
          <a:xfrm>
            <a:off x="604518" y="1513047"/>
            <a:ext cx="5820996" cy="4650686"/>
          </a:xfrm>
        </p:spPr>
        <p:txBody>
          <a:bodyPr/>
          <a:lstStyle/>
          <a:p>
            <a:r>
              <a:rPr lang="en-US" dirty="0"/>
              <a:t>A 61-yr-old man was recently diagnosed with stage IV squamous NSCLC</a:t>
            </a:r>
          </a:p>
          <a:p>
            <a:pPr lvl="1"/>
            <a:r>
              <a:rPr lang="en-US" dirty="0"/>
              <a:t>He has bone metastasis and an ECOG PS of 1</a:t>
            </a:r>
          </a:p>
          <a:p>
            <a:pPr lvl="1"/>
            <a:r>
              <a:rPr lang="en-US" dirty="0"/>
              <a:t>On biopsy, his tumor has high PD-L1 expression (TPS of 60%)</a:t>
            </a:r>
          </a:p>
          <a:p>
            <a:r>
              <a:rPr lang="en-US" dirty="0"/>
              <a:t>Pt is treated with palliative RT to rib lesion for pain control and started on pembrolizumab</a:t>
            </a:r>
          </a:p>
        </p:txBody>
      </p:sp>
      <p:pic>
        <p:nvPicPr>
          <p:cNvPr id="3" name="Picture 2" descr="GE_Centric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524" y="1341438"/>
            <a:ext cx="3428779" cy="2363295"/>
          </a:xfrm>
          <a:prstGeom prst="rect">
            <a:avLst/>
          </a:prstGeom>
        </p:spPr>
      </p:pic>
      <p:pic>
        <p:nvPicPr>
          <p:cNvPr id="6" name="Picture 5" descr="GE_Centric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523" y="3850099"/>
            <a:ext cx="3399853" cy="2246056"/>
          </a:xfrm>
          <a:prstGeom prst="rect">
            <a:avLst/>
          </a:prstGeom>
        </p:spPr>
      </p:pic>
      <p:grpSp>
        <p:nvGrpSpPr>
          <p:cNvPr id="8" name="Group 8"/>
          <p:cNvGrpSpPr>
            <a:grpSpLocks/>
          </p:cNvGrpSpPr>
          <p:nvPr/>
        </p:nvGrpSpPr>
        <p:grpSpPr bwMode="auto">
          <a:xfrm>
            <a:off x="9194800" y="6203950"/>
            <a:ext cx="2673350" cy="455613"/>
            <a:chOff x="6294438" y="6210300"/>
            <a:chExt cx="2673350" cy="455613"/>
          </a:xfrm>
        </p:grpSpPr>
        <p:sp>
          <p:nvSpPr>
            <p:cNvPr id="9"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5"/>
                </a:rPr>
                <a:t>clinicaloptions.com</a:t>
              </a:r>
              <a:endParaRPr lang="en-US" altLang="en-US" sz="1400" b="0" dirty="0">
                <a:solidFill>
                  <a:schemeClr val="bg2"/>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6610204" y="2338419"/>
            <a:ext cx="1133644" cy="369332"/>
          </a:xfrm>
          <a:prstGeom prst="rect">
            <a:avLst/>
          </a:prstGeom>
          <a:noFill/>
        </p:spPr>
        <p:txBody>
          <a:bodyPr wrap="none" rtlCol="0">
            <a:spAutoFit/>
          </a:bodyPr>
          <a:lstStyle/>
          <a:p>
            <a:pPr algn="ctr">
              <a:buNone/>
            </a:pPr>
            <a:r>
              <a:rPr lang="en-US" b="1" dirty="0"/>
              <a:t>Baseline</a:t>
            </a:r>
          </a:p>
        </p:txBody>
      </p:sp>
      <p:sp>
        <p:nvSpPr>
          <p:cNvPr id="15" name="TextBox 14"/>
          <p:cNvSpPr txBox="1"/>
          <p:nvPr/>
        </p:nvSpPr>
        <p:spPr>
          <a:xfrm>
            <a:off x="6655088" y="4649962"/>
            <a:ext cx="1043877" cy="646331"/>
          </a:xfrm>
          <a:prstGeom prst="rect">
            <a:avLst/>
          </a:prstGeom>
          <a:noFill/>
        </p:spPr>
        <p:txBody>
          <a:bodyPr wrap="none" rtlCol="0">
            <a:spAutoFit/>
          </a:bodyPr>
          <a:lstStyle/>
          <a:p>
            <a:pPr algn="ctr">
              <a:buNone/>
            </a:pPr>
            <a:r>
              <a:rPr lang="en-US" b="1" dirty="0"/>
              <a:t>6.5 mos</a:t>
            </a:r>
          </a:p>
          <a:p>
            <a:pPr algn="ctr">
              <a:buNone/>
            </a:pPr>
            <a:r>
              <a:rPr lang="en-US" b="1" dirty="0"/>
              <a:t>later</a:t>
            </a:r>
          </a:p>
        </p:txBody>
      </p:sp>
    </p:spTree>
    <p:extLst>
      <p:ext uri="{BB962C8B-B14F-4D97-AF65-F5344CB8AC3E}">
        <p14:creationId xmlns:p14="http://schemas.microsoft.com/office/powerpoint/2010/main" val="158581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Complications on Anti–PD-1 Therapy</a:t>
            </a:r>
          </a:p>
        </p:txBody>
      </p:sp>
      <p:sp>
        <p:nvSpPr>
          <p:cNvPr id="10" name="Content Placeholder 9"/>
          <p:cNvSpPr>
            <a:spLocks noGrp="1"/>
          </p:cNvSpPr>
          <p:nvPr>
            <p:ph idx="1"/>
          </p:nvPr>
        </p:nvSpPr>
        <p:spPr/>
        <p:txBody>
          <a:bodyPr/>
          <a:lstStyle/>
          <a:p>
            <a:r>
              <a:rPr lang="en-US" dirty="0"/>
              <a:t>Pt presents with dyspnea, a nonproductive cough, and a fever that he has had for the past 2 wks</a:t>
            </a:r>
          </a:p>
        </p:txBody>
      </p:sp>
      <p:pic>
        <p:nvPicPr>
          <p:cNvPr id="4" name="Picture 3" descr="GE_Centric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276" y="2493205"/>
            <a:ext cx="5622273" cy="3717095"/>
          </a:xfrm>
          <a:prstGeom prst="rect">
            <a:avLst/>
          </a:prstGeom>
        </p:spPr>
      </p:pic>
      <p:grpSp>
        <p:nvGrpSpPr>
          <p:cNvPr id="6" name="Group 8"/>
          <p:cNvGrpSpPr>
            <a:grpSpLocks/>
          </p:cNvGrpSpPr>
          <p:nvPr/>
        </p:nvGrpSpPr>
        <p:grpSpPr bwMode="auto">
          <a:xfrm>
            <a:off x="9194800" y="6203950"/>
            <a:ext cx="2673350" cy="455613"/>
            <a:chOff x="6294438" y="6210300"/>
            <a:chExt cx="2673350" cy="455613"/>
          </a:xfrm>
        </p:grpSpPr>
        <p:sp>
          <p:nvSpPr>
            <p:cNvPr id="7"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8"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83351" y="3997809"/>
            <a:ext cx="2121093" cy="707886"/>
          </a:xfrm>
          <a:prstGeom prst="rect">
            <a:avLst/>
          </a:prstGeom>
          <a:noFill/>
        </p:spPr>
        <p:txBody>
          <a:bodyPr wrap="none" rtlCol="0">
            <a:spAutoFit/>
          </a:bodyPr>
          <a:lstStyle/>
          <a:p>
            <a:pPr algn="ctr">
              <a:buNone/>
            </a:pPr>
            <a:r>
              <a:rPr lang="en-US" sz="2000" b="1" dirty="0"/>
              <a:t>8 mos after</a:t>
            </a:r>
          </a:p>
          <a:p>
            <a:pPr algn="ctr">
              <a:buNone/>
            </a:pPr>
            <a:r>
              <a:rPr lang="en-US" sz="2000" b="1" dirty="0"/>
              <a:t>starting therapy</a:t>
            </a:r>
          </a:p>
        </p:txBody>
      </p:sp>
    </p:spTree>
    <p:extLst>
      <p:ext uri="{BB962C8B-B14F-4D97-AF65-F5344CB8AC3E}">
        <p14:creationId xmlns:p14="http://schemas.microsoft.com/office/powerpoint/2010/main" val="33117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A Clinician’s Guide to Managing Immune-Related AEs: An Interactive Algorithm Tool</a:t>
            </a:r>
          </a:p>
        </p:txBody>
      </p:sp>
      <p:sp>
        <p:nvSpPr>
          <p:cNvPr id="37891" name="Text Box 11"/>
          <p:cNvSpPr txBox="1">
            <a:spLocks noChangeArrowheads="1"/>
          </p:cNvSpPr>
          <p:nvPr/>
        </p:nvSpPr>
        <p:spPr bwMode="auto">
          <a:xfrm>
            <a:off x="725488" y="6265863"/>
            <a:ext cx="11045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2200" b="1" i="0" u="none" strike="noStrike" kern="1200" cap="none" spc="0" normalizeH="0" baseline="0" noProof="0" dirty="0">
                <a:ln>
                  <a:noFill/>
                </a:ln>
                <a:solidFill>
                  <a:srgbClr val="F6A108"/>
                </a:solidFill>
                <a:effectLst/>
                <a:uLnTx/>
                <a:uFillTx/>
                <a:latin typeface="Arial" panose="020B0604020202020204" pitchFamily="34" charset="0"/>
                <a:ea typeface="+mn-ea"/>
                <a:cs typeface="Arial" panose="020B0604020202020204" pitchFamily="34" charset="0"/>
              </a:rPr>
              <a:t>www.clinicaloptions.com/immuneAEtool</a:t>
            </a:r>
          </a:p>
        </p:txBody>
      </p:sp>
      <p:pic>
        <p:nvPicPr>
          <p:cNvPr id="37892" name="Picture 4"/>
          <p:cNvPicPr>
            <a:picLocks noChangeAspect="1"/>
          </p:cNvPicPr>
          <p:nvPr/>
        </p:nvPicPr>
        <p:blipFill>
          <a:blip r:embed="rId3">
            <a:extLst>
              <a:ext uri="{28A0092B-C50C-407E-A947-70E740481C1C}">
                <a14:useLocalDpi xmlns:a14="http://schemas.microsoft.com/office/drawing/2010/main" val="0"/>
              </a:ext>
            </a:extLst>
          </a:blip>
          <a:srcRect b="85664"/>
          <a:stretch>
            <a:fillRect/>
          </a:stretch>
        </p:blipFill>
        <p:spPr bwMode="auto">
          <a:xfrm>
            <a:off x="722313" y="1600200"/>
            <a:ext cx="109791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
          <p:cNvPicPr>
            <a:picLocks noChangeAspect="1"/>
          </p:cNvPicPr>
          <p:nvPr/>
        </p:nvPicPr>
        <p:blipFill>
          <a:blip r:embed="rId4">
            <a:extLst>
              <a:ext uri="{28A0092B-C50C-407E-A947-70E740481C1C}">
                <a14:useLocalDpi xmlns:a14="http://schemas.microsoft.com/office/drawing/2010/main" val="0"/>
              </a:ext>
            </a:extLst>
          </a:blip>
          <a:srcRect t="19418" b="49556"/>
          <a:stretch>
            <a:fillRect/>
          </a:stretch>
        </p:blipFill>
        <p:spPr bwMode="auto">
          <a:xfrm>
            <a:off x="722313" y="2503487"/>
            <a:ext cx="11006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582729632"/>
              </p:ext>
            </p:extLst>
          </p:nvPr>
        </p:nvGraphicFramePr>
        <p:xfrm>
          <a:off x="3284828" y="3290529"/>
          <a:ext cx="2474541" cy="2178536"/>
        </p:xfrm>
        <a:graphic>
          <a:graphicData uri="http://schemas.openxmlformats.org/drawingml/2006/table">
            <a:tbl>
              <a:tblPr firstRow="1" bandRow="1">
                <a:tableStyleId>{2D5ABB26-0587-4C30-8999-92F81FD0307C}</a:tableStyleId>
              </a:tblPr>
              <a:tblGrid>
                <a:gridCol w="2474541">
                  <a:extLst>
                    <a:ext uri="{9D8B030D-6E8A-4147-A177-3AD203B41FA5}">
                      <a16:colId xmlns:a16="http://schemas.microsoft.com/office/drawing/2014/main" xmlns="" val="3135248724"/>
                    </a:ext>
                  </a:extLst>
                </a:gridCol>
              </a:tblGrid>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75000"/>
                            </a:schemeClr>
                          </a:solidFill>
                        </a:rPr>
                        <a:t>Please select…</a:t>
                      </a:r>
                    </a:p>
                  </a:txBody>
                  <a:tcPr marL="0" marR="0" marT="0" marB="0">
                    <a:solidFill>
                      <a:schemeClr val="tx1"/>
                    </a:solidFill>
                  </a:tcPr>
                </a:tc>
                <a:extLst>
                  <a:ext uri="{0D108BD9-81ED-4DB2-BD59-A6C34878D82A}">
                    <a16:rowId xmlns:a16="http://schemas.microsoft.com/office/drawing/2014/main" xmlns="" val="2913928684"/>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Gastrointestinal (colitis, diarrhea)</a:t>
                      </a:r>
                    </a:p>
                  </a:txBody>
                  <a:tcPr marL="0" marR="0" marT="0" marB="0">
                    <a:solidFill>
                      <a:schemeClr val="tx1"/>
                    </a:solidFill>
                  </a:tcPr>
                </a:tc>
                <a:extLst>
                  <a:ext uri="{0D108BD9-81ED-4DB2-BD59-A6C34878D82A}">
                    <a16:rowId xmlns:a16="http://schemas.microsoft.com/office/drawing/2014/main" xmlns="" val="117451361"/>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Hepatic</a:t>
                      </a:r>
                    </a:p>
                  </a:txBody>
                  <a:tcPr marL="0" marR="0" marT="0" marB="0">
                    <a:solidFill>
                      <a:schemeClr val="tx1"/>
                    </a:solidFill>
                  </a:tcPr>
                </a:tc>
                <a:extLst>
                  <a:ext uri="{0D108BD9-81ED-4DB2-BD59-A6C34878D82A}">
                    <a16:rowId xmlns:a16="http://schemas.microsoft.com/office/drawing/2014/main" xmlns="" val="3836149383"/>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Pulmonary (pneumonitis)</a:t>
                      </a:r>
                    </a:p>
                  </a:txBody>
                  <a:tcPr marL="0" marR="0" marT="0" marB="0">
                    <a:solidFill>
                      <a:srgbClr val="00B0F0"/>
                    </a:solidFill>
                  </a:tcPr>
                </a:tc>
                <a:extLst>
                  <a:ext uri="{0D108BD9-81ED-4DB2-BD59-A6C34878D82A}">
                    <a16:rowId xmlns:a16="http://schemas.microsoft.com/office/drawing/2014/main" xmlns="" val="3398397590"/>
                  </a:ext>
                </a:extLst>
              </a:tr>
              <a:tr h="209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Neurologic</a:t>
                      </a:r>
                    </a:p>
                  </a:txBody>
                  <a:tcPr marL="0" marR="0" marT="0" marB="0">
                    <a:solidFill>
                      <a:schemeClr val="tx1"/>
                    </a:solidFill>
                  </a:tcPr>
                </a:tc>
                <a:extLst>
                  <a:ext uri="{0D108BD9-81ED-4DB2-BD59-A6C34878D82A}">
                    <a16:rowId xmlns:a16="http://schemas.microsoft.com/office/drawing/2014/main" xmlns="" val="2321343265"/>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Dermatologic</a:t>
                      </a:r>
                    </a:p>
                  </a:txBody>
                  <a:tcPr marL="0" marR="0" marT="0" marB="0">
                    <a:solidFill>
                      <a:schemeClr val="tx1"/>
                    </a:solidFill>
                  </a:tcPr>
                </a:tc>
                <a:extLst>
                  <a:ext uri="{0D108BD9-81ED-4DB2-BD59-A6C34878D82A}">
                    <a16:rowId xmlns:a16="http://schemas.microsoft.com/office/drawing/2014/main" xmlns="" val="374362274"/>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Renal (nephritis)</a:t>
                      </a:r>
                    </a:p>
                  </a:txBody>
                  <a:tcPr marL="0" marR="0" marT="0" marB="0">
                    <a:solidFill>
                      <a:schemeClr val="tx1"/>
                    </a:solidFill>
                  </a:tcPr>
                </a:tc>
                <a:extLst>
                  <a:ext uri="{0D108BD9-81ED-4DB2-BD59-A6C34878D82A}">
                    <a16:rowId xmlns:a16="http://schemas.microsoft.com/office/drawing/2014/main" xmlns="" val="3047788420"/>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Endocrine</a:t>
                      </a:r>
                    </a:p>
                  </a:txBody>
                  <a:tcPr marL="0" marR="0" marT="0" marB="0">
                    <a:solidFill>
                      <a:schemeClr val="tx1"/>
                    </a:solidFill>
                  </a:tcPr>
                </a:tc>
                <a:extLst>
                  <a:ext uri="{0D108BD9-81ED-4DB2-BD59-A6C34878D82A}">
                    <a16:rowId xmlns:a16="http://schemas.microsoft.com/office/drawing/2014/main" xmlns="" val="2989413149"/>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Rheumatologic (arthritis)</a:t>
                      </a:r>
                    </a:p>
                  </a:txBody>
                  <a:tcPr marL="0" marR="0" marT="0" marB="0">
                    <a:solidFill>
                      <a:schemeClr val="tx1"/>
                    </a:solidFill>
                  </a:tcPr>
                </a:tc>
                <a:extLst>
                  <a:ext uri="{0D108BD9-81ED-4DB2-BD59-A6C34878D82A}">
                    <a16:rowId xmlns:a16="http://schemas.microsoft.com/office/drawing/2014/main" xmlns="" val="3414316962"/>
                  </a:ext>
                </a:extLst>
              </a:tr>
              <a:tr h="21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lumMod val="10000"/>
                            </a:schemeClr>
                          </a:solidFill>
                        </a:rPr>
                        <a:t>Other</a:t>
                      </a:r>
                    </a:p>
                  </a:txBody>
                  <a:tcPr marL="0" marR="0" marT="0" marB="0">
                    <a:solidFill>
                      <a:schemeClr val="tx1"/>
                    </a:solidFill>
                  </a:tcPr>
                </a:tc>
                <a:extLst>
                  <a:ext uri="{0D108BD9-81ED-4DB2-BD59-A6C34878D82A}">
                    <a16:rowId xmlns:a16="http://schemas.microsoft.com/office/drawing/2014/main" xmlns="" val="2929111302"/>
                  </a:ext>
                </a:extLst>
              </a:tr>
            </a:tbl>
          </a:graphicData>
        </a:graphic>
      </p:graphicFrame>
    </p:spTree>
    <p:extLst>
      <p:ext uri="{BB962C8B-B14F-4D97-AF65-F5344CB8AC3E}">
        <p14:creationId xmlns:p14="http://schemas.microsoft.com/office/powerpoint/2010/main" val="214555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a:t>A Clinician’s Guide to Managing Immune-Related AEs: An Interactive Algorithm Tool</a:t>
            </a:r>
          </a:p>
        </p:txBody>
      </p:sp>
      <p:cxnSp>
        <p:nvCxnSpPr>
          <p:cNvPr id="5" name="Straight Arrow Connector 4"/>
          <p:cNvCxnSpPr>
            <a:cxnSpLocks noChangeShapeType="1"/>
          </p:cNvCxnSpPr>
          <p:nvPr/>
        </p:nvCxnSpPr>
        <p:spPr bwMode="auto">
          <a:xfrm flipV="1">
            <a:off x="4738688" y="2739936"/>
            <a:ext cx="538163" cy="211137"/>
          </a:xfrm>
          <a:prstGeom prst="straightConnector1">
            <a:avLst/>
          </a:prstGeom>
          <a:noFill/>
          <a:ln w="28575"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39941" name="Text Box 11"/>
          <p:cNvSpPr txBox="1">
            <a:spLocks noChangeArrowheads="1"/>
          </p:cNvSpPr>
          <p:nvPr/>
        </p:nvSpPr>
        <p:spPr bwMode="auto">
          <a:xfrm>
            <a:off x="725488" y="6265863"/>
            <a:ext cx="10753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en-US" sz="2200" b="1" i="0" u="none" strike="noStrike" kern="1200" cap="none" spc="0" normalizeH="0" baseline="0" noProof="0" dirty="0">
                <a:ln>
                  <a:noFill/>
                </a:ln>
                <a:solidFill>
                  <a:srgbClr val="F6A108"/>
                </a:solidFill>
                <a:effectLst/>
                <a:uLnTx/>
                <a:uFillTx/>
                <a:latin typeface="Arial" panose="020B0604020202020204" pitchFamily="34" charset="0"/>
                <a:ea typeface="+mn-ea"/>
                <a:cs typeface="Arial" panose="020B0604020202020204" pitchFamily="34" charset="0"/>
              </a:rPr>
              <a:t>www.clinicaloptions.com/immuneAEtool</a:t>
            </a:r>
          </a:p>
        </p:txBody>
      </p:sp>
      <p:pic>
        <p:nvPicPr>
          <p:cNvPr id="2" name="Picture 1"/>
          <p:cNvPicPr>
            <a:picLocks noChangeAspect="1"/>
          </p:cNvPicPr>
          <p:nvPr/>
        </p:nvPicPr>
        <p:blipFill rotWithShape="1">
          <a:blip r:embed="rId3"/>
          <a:srcRect l="1306" t="9573" r="1427" b="48988"/>
          <a:stretch/>
        </p:blipFill>
        <p:spPr>
          <a:xfrm>
            <a:off x="601663" y="1600200"/>
            <a:ext cx="9071728" cy="2995991"/>
          </a:xfrm>
          <a:prstGeom prst="rect">
            <a:avLst/>
          </a:prstGeom>
        </p:spPr>
      </p:pic>
      <p:pic>
        <p:nvPicPr>
          <p:cNvPr id="3" name="Picture 2"/>
          <p:cNvPicPr>
            <a:picLocks noChangeAspect="1"/>
          </p:cNvPicPr>
          <p:nvPr/>
        </p:nvPicPr>
        <p:blipFill>
          <a:blip r:embed="rId4"/>
          <a:stretch>
            <a:fillRect/>
          </a:stretch>
        </p:blipFill>
        <p:spPr>
          <a:xfrm>
            <a:off x="6094413" y="2000161"/>
            <a:ext cx="5867218" cy="3921665"/>
          </a:xfrm>
          <a:prstGeom prst="rect">
            <a:avLst/>
          </a:prstGeom>
        </p:spPr>
      </p:pic>
      <p:sp>
        <p:nvSpPr>
          <p:cNvPr id="4" name="Oval 3"/>
          <p:cNvSpPr/>
          <p:nvPr/>
        </p:nvSpPr>
        <p:spPr bwMode="auto">
          <a:xfrm>
            <a:off x="5431328" y="3489710"/>
            <a:ext cx="527901" cy="461914"/>
          </a:xfrm>
          <a:prstGeom prst="ellipse">
            <a:avLst/>
          </a:prstGeom>
          <a:noFill/>
          <a:ln w="28575">
            <a:solidFill>
              <a:srgbClr val="FF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cxnSp>
        <p:nvCxnSpPr>
          <p:cNvPr id="7" name="Straight Arrow Connector 6"/>
          <p:cNvCxnSpPr>
            <a:cxnSpLocks/>
          </p:cNvCxnSpPr>
          <p:nvPr/>
        </p:nvCxnSpPr>
        <p:spPr bwMode="auto">
          <a:xfrm flipV="1">
            <a:off x="5959229" y="3291747"/>
            <a:ext cx="414780" cy="197963"/>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3876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609600" y="238125"/>
            <a:ext cx="10869613" cy="1103313"/>
          </a:xfrm>
        </p:spPr>
        <p:txBody>
          <a:bodyPr/>
          <a:lstStyle/>
          <a:p>
            <a:r>
              <a:rPr lang="en-US" altLang="en-US" dirty="0"/>
              <a:t>A Clinician’s Guide to Managing Immune-Related AEs: An Interactive Algorithm Tool</a:t>
            </a:r>
          </a:p>
        </p:txBody>
      </p:sp>
      <p:sp>
        <p:nvSpPr>
          <p:cNvPr id="12" name="Rectangle 11"/>
          <p:cNvSpPr>
            <a:spLocks noChangeArrowheads="1"/>
          </p:cNvSpPr>
          <p:nvPr/>
        </p:nvSpPr>
        <p:spPr bwMode="auto">
          <a:xfrm>
            <a:off x="1427064" y="5837746"/>
            <a:ext cx="933469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defRPr/>
            </a:pPr>
            <a:r>
              <a:rPr lang="en-US" altLang="en-US" sz="2199" dirty="0">
                <a:solidFill>
                  <a:srgbClr val="FFFFFF"/>
                </a:solidFill>
              </a:rPr>
              <a:t>Available at: </a:t>
            </a:r>
            <a:r>
              <a:rPr lang="en-US" altLang="en-US" sz="2199" dirty="0">
                <a:solidFill>
                  <a:srgbClr val="F6A108"/>
                </a:solidFill>
              </a:rPr>
              <a:t>www.clinicaloptions.com/immuneAEtool</a:t>
            </a:r>
          </a:p>
        </p:txBody>
      </p:sp>
      <p:grpSp>
        <p:nvGrpSpPr>
          <p:cNvPr id="5" name="Group 4"/>
          <p:cNvGrpSpPr/>
          <p:nvPr/>
        </p:nvGrpSpPr>
        <p:grpSpPr>
          <a:xfrm>
            <a:off x="2129229" y="1600200"/>
            <a:ext cx="7930366" cy="4225306"/>
            <a:chOff x="2746358" y="1977058"/>
            <a:chExt cx="7930366" cy="4225306"/>
          </a:xfrm>
        </p:grpSpPr>
        <p:sp>
          <p:nvSpPr>
            <p:cNvPr id="3" name="Rectangle 2"/>
            <p:cNvSpPr/>
            <p:nvPr/>
          </p:nvSpPr>
          <p:spPr bwMode="auto">
            <a:xfrm>
              <a:off x="2748902" y="5235191"/>
              <a:ext cx="2986263" cy="967172"/>
            </a:xfrm>
            <a:prstGeom prst="rect">
              <a:avLst/>
            </a:prstGeom>
            <a:solidFill>
              <a:schemeClr val="tx1"/>
            </a:solidFill>
            <a:ln>
              <a:noFill/>
            </a:ln>
            <a:extLst/>
          </p:spPr>
          <p:txBody>
            <a:bodyPr wrap="none" rtlCol="0" anchor="ctr">
              <a:spAutoFit/>
            </a:bodyPr>
            <a:lstStyle/>
            <a:p>
              <a:pPr algn="ctr" eaLnBrk="1" hangingPunct="1">
                <a:lnSpc>
                  <a:spcPct val="100000"/>
                </a:lnSpc>
                <a:spcBef>
                  <a:spcPct val="0"/>
                </a:spcBef>
                <a:spcAft>
                  <a:spcPct val="0"/>
                </a:spcAft>
                <a:buClrTx/>
                <a:buFontTx/>
                <a:buNone/>
              </a:pPr>
              <a:endParaRPr lang="en-US" sz="1400" b="0" dirty="0">
                <a:solidFill>
                  <a:schemeClr val="bg2"/>
                </a:solidFill>
              </a:endParaRPr>
            </a:p>
          </p:txBody>
        </p:sp>
        <p:pic>
          <p:nvPicPr>
            <p:cNvPr id="2" name="Picture 1"/>
            <p:cNvPicPr>
              <a:picLocks noChangeAspect="1"/>
            </p:cNvPicPr>
            <p:nvPr/>
          </p:nvPicPr>
          <p:blipFill rotWithShape="1">
            <a:blip r:embed="rId2"/>
            <a:srcRect t="20855" r="59824" b="36720"/>
            <a:stretch/>
          </p:blipFill>
          <p:spPr>
            <a:xfrm>
              <a:off x="2748902" y="2773346"/>
              <a:ext cx="3854880" cy="2572379"/>
            </a:xfrm>
            <a:prstGeom prst="rect">
              <a:avLst/>
            </a:prstGeom>
          </p:spPr>
        </p:pic>
        <p:pic>
          <p:nvPicPr>
            <p:cNvPr id="10" name="Picture 9"/>
            <p:cNvPicPr>
              <a:picLocks noChangeAspect="1"/>
            </p:cNvPicPr>
            <p:nvPr/>
          </p:nvPicPr>
          <p:blipFill rotWithShape="1">
            <a:blip r:embed="rId2"/>
            <a:srcRect l="39266" t="26637" b="4189"/>
            <a:stretch/>
          </p:blipFill>
          <p:spPr>
            <a:xfrm>
              <a:off x="5735165" y="2662813"/>
              <a:ext cx="4917686" cy="3539551"/>
            </a:xfrm>
            <a:prstGeom prst="rect">
              <a:avLst/>
            </a:prstGeom>
          </p:spPr>
        </p:pic>
        <p:pic>
          <p:nvPicPr>
            <p:cNvPr id="9" name="Picture 8"/>
            <p:cNvPicPr>
              <a:picLocks noChangeAspect="1"/>
            </p:cNvPicPr>
            <p:nvPr/>
          </p:nvPicPr>
          <p:blipFill rotWithShape="1">
            <a:blip r:embed="rId2"/>
            <a:srcRect b="84111"/>
            <a:stretch/>
          </p:blipFill>
          <p:spPr>
            <a:xfrm>
              <a:off x="2746358" y="1977058"/>
              <a:ext cx="7930366" cy="796287"/>
            </a:xfrm>
            <a:prstGeom prst="rect">
              <a:avLst/>
            </a:prstGeom>
          </p:spPr>
        </p:pic>
      </p:grpSp>
      <p:grpSp>
        <p:nvGrpSpPr>
          <p:cNvPr id="13" name="Group 8"/>
          <p:cNvGrpSpPr>
            <a:grpSpLocks/>
          </p:cNvGrpSpPr>
          <p:nvPr/>
        </p:nvGrpSpPr>
        <p:grpSpPr bwMode="auto">
          <a:xfrm>
            <a:off x="9194800" y="6203950"/>
            <a:ext cx="2673350" cy="455613"/>
            <a:chOff x="6294438" y="6210300"/>
            <a:chExt cx="2673350" cy="455613"/>
          </a:xfrm>
        </p:grpSpPr>
        <p:sp>
          <p:nvSpPr>
            <p:cNvPr id="14"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5"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145005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Algorithm for Managing Immune-Related Pneumonitis on PD-1/PD-L1 Inhibitor Therapy</a:t>
            </a:r>
            <a:endParaRPr lang="en-GB" altLang="en-US" dirty="0"/>
          </a:p>
        </p:txBody>
      </p:sp>
      <p:sp>
        <p:nvSpPr>
          <p:cNvPr id="3" name="Right Arrow Callout 2"/>
          <p:cNvSpPr/>
          <p:nvPr/>
        </p:nvSpPr>
        <p:spPr bwMode="auto">
          <a:xfrm>
            <a:off x="725488" y="1604963"/>
            <a:ext cx="2825750" cy="1311275"/>
          </a:xfrm>
          <a:prstGeom prst="rightArrowCallout">
            <a:avLst>
              <a:gd name="adj1" fmla="val 25000"/>
              <a:gd name="adj2" fmla="val 25000"/>
              <a:gd name="adj3" fmla="val 25000"/>
              <a:gd name="adj4" fmla="val 79348"/>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solidFill>
                  <a:schemeClr val="tx1"/>
                </a:solidFill>
                <a:cs typeface="Arial" panose="020B0604020202020204" pitchFamily="34" charset="0"/>
              </a:rPr>
              <a:t>Grade 1</a:t>
            </a:r>
            <a:br>
              <a:rPr lang="en-GB" sz="1600" dirty="0">
                <a:solidFill>
                  <a:schemeClr val="tx1"/>
                </a:solidFill>
                <a:cs typeface="Arial" panose="020B0604020202020204" pitchFamily="34" charset="0"/>
              </a:rPr>
            </a:br>
            <a:r>
              <a:rPr lang="en-GB" sz="1600" dirty="0">
                <a:solidFill>
                  <a:schemeClr val="tx1"/>
                </a:solidFill>
                <a:cs typeface="Arial" panose="020B0604020202020204" pitchFamily="34" charset="0"/>
              </a:rPr>
              <a:t>Radiographic changes only</a:t>
            </a:r>
          </a:p>
        </p:txBody>
      </p:sp>
      <p:sp>
        <p:nvSpPr>
          <p:cNvPr id="39" name="Right Arrow Callout 38"/>
          <p:cNvSpPr/>
          <p:nvPr/>
        </p:nvSpPr>
        <p:spPr bwMode="auto">
          <a:xfrm>
            <a:off x="725488" y="2959100"/>
            <a:ext cx="2825750" cy="1590675"/>
          </a:xfrm>
          <a:prstGeom prst="rightArrowCallout">
            <a:avLst>
              <a:gd name="adj1" fmla="val 25000"/>
              <a:gd name="adj2" fmla="val 25000"/>
              <a:gd name="adj3" fmla="val 25000"/>
              <a:gd name="adj4" fmla="val 79348"/>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solidFill>
                  <a:schemeClr val="tx1"/>
                </a:solidFill>
                <a:cs typeface="Arial" panose="020B0604020202020204" pitchFamily="34" charset="0"/>
              </a:rPr>
              <a:t>Grade 2</a:t>
            </a:r>
          </a:p>
          <a:p>
            <a:pPr algn="ctr">
              <a:defRPr/>
            </a:pPr>
            <a:r>
              <a:rPr lang="en-GB" sz="1600" dirty="0">
                <a:solidFill>
                  <a:schemeClr val="tx1"/>
                </a:solidFill>
                <a:cs typeface="Arial" panose="020B0604020202020204" pitchFamily="34" charset="0"/>
              </a:rPr>
              <a:t>Mild to moderate new symptoms</a:t>
            </a:r>
          </a:p>
        </p:txBody>
      </p:sp>
      <p:sp>
        <p:nvSpPr>
          <p:cNvPr id="40" name="Right Arrow Callout 39"/>
          <p:cNvSpPr/>
          <p:nvPr/>
        </p:nvSpPr>
        <p:spPr bwMode="auto">
          <a:xfrm>
            <a:off x="725488" y="4592638"/>
            <a:ext cx="2825750" cy="1589087"/>
          </a:xfrm>
          <a:prstGeom prst="rightArrowCallout">
            <a:avLst>
              <a:gd name="adj1" fmla="val 25000"/>
              <a:gd name="adj2" fmla="val 25000"/>
              <a:gd name="adj3" fmla="val 25000"/>
              <a:gd name="adj4" fmla="val 79348"/>
            </a:avLst>
          </a:prstGeom>
          <a:solidFill>
            <a:schemeClr val="accent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600" dirty="0">
                <a:solidFill>
                  <a:schemeClr val="tx1"/>
                </a:solidFill>
                <a:cs typeface="Arial" panose="020B0604020202020204" pitchFamily="34" charset="0"/>
              </a:rPr>
              <a:t>Grade 3-4 </a:t>
            </a:r>
            <a:br>
              <a:rPr lang="en-GB" sz="1600" dirty="0">
                <a:solidFill>
                  <a:schemeClr val="tx1"/>
                </a:solidFill>
                <a:cs typeface="Arial" panose="020B0604020202020204" pitchFamily="34" charset="0"/>
              </a:rPr>
            </a:br>
            <a:r>
              <a:rPr lang="en-GB" sz="1600" dirty="0">
                <a:solidFill>
                  <a:schemeClr val="tx1"/>
                </a:solidFill>
                <a:cs typeface="Arial" panose="020B0604020202020204" pitchFamily="34" charset="0"/>
              </a:rPr>
              <a:t>Severe new symptoms: new/worsening hypoxia, life threatening</a:t>
            </a:r>
          </a:p>
        </p:txBody>
      </p:sp>
      <p:sp>
        <p:nvSpPr>
          <p:cNvPr id="42" name="Right Arrow Callout 41"/>
          <p:cNvSpPr/>
          <p:nvPr/>
        </p:nvSpPr>
        <p:spPr bwMode="auto">
          <a:xfrm>
            <a:off x="3643313" y="1619250"/>
            <a:ext cx="3894137" cy="1311275"/>
          </a:xfrm>
          <a:prstGeom prst="rightArrowCallout">
            <a:avLst>
              <a:gd name="adj1" fmla="val 25000"/>
              <a:gd name="adj2" fmla="val 25000"/>
              <a:gd name="adj3" fmla="val 25000"/>
              <a:gd name="adj4" fmla="val 8728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Consider delay of I-O therapy</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Monitor symptoms every 2-3 days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Consider pulmonary and infectious disease consults</a:t>
            </a:r>
          </a:p>
        </p:txBody>
      </p:sp>
      <p:sp>
        <p:nvSpPr>
          <p:cNvPr id="43" name="Right Arrow Callout 42"/>
          <p:cNvSpPr/>
          <p:nvPr/>
        </p:nvSpPr>
        <p:spPr bwMode="auto">
          <a:xfrm>
            <a:off x="3643313" y="2967038"/>
            <a:ext cx="3894137" cy="1590675"/>
          </a:xfrm>
          <a:prstGeom prst="rightArrowCallout">
            <a:avLst>
              <a:gd name="adj1" fmla="val 25000"/>
              <a:gd name="adj2" fmla="val 25000"/>
              <a:gd name="adj3" fmla="val 25000"/>
              <a:gd name="adj4" fmla="val 87778"/>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Delay I-O therapy per protocol</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Pulmonary and ID consults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Monitor symptoms and consider hospitalization</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1-2 mg/kg/day prednisone equivalents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Bronchoscopy? Biopsy?</a:t>
            </a:r>
          </a:p>
        </p:txBody>
      </p:sp>
      <p:sp>
        <p:nvSpPr>
          <p:cNvPr id="45" name="Right Arrow Callout 44"/>
          <p:cNvSpPr/>
          <p:nvPr/>
        </p:nvSpPr>
        <p:spPr bwMode="auto">
          <a:xfrm>
            <a:off x="3643313" y="4592638"/>
            <a:ext cx="3894137" cy="1589087"/>
          </a:xfrm>
          <a:prstGeom prst="rightArrowCallout">
            <a:avLst>
              <a:gd name="adj1" fmla="val 25000"/>
              <a:gd name="adj2" fmla="val 25000"/>
              <a:gd name="adj3" fmla="val 25000"/>
              <a:gd name="adj4" fmla="val 8827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Discontinue I-O therapy</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Hospitalize</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Pulmonary and ID consults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1-2 mg/kg/day prednisone equivalents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Antibiotics?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Bronchoscopy? Biopsy?</a:t>
            </a:r>
          </a:p>
        </p:txBody>
      </p:sp>
      <p:sp>
        <p:nvSpPr>
          <p:cNvPr id="4" name="Rectangle 3"/>
          <p:cNvSpPr/>
          <p:nvPr/>
        </p:nvSpPr>
        <p:spPr bwMode="auto">
          <a:xfrm>
            <a:off x="7623175" y="1619250"/>
            <a:ext cx="3455988" cy="1311275"/>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Reimage at least every 3 wks</a:t>
            </a:r>
            <a:endParaRPr lang="en-GB" sz="1500" b="0" u="sng" dirty="0">
              <a:solidFill>
                <a:schemeClr val="bg2">
                  <a:lumMod val="10000"/>
                </a:schemeClr>
              </a:solidFill>
              <a:cs typeface="Arial" panose="020B0604020202020204" pitchFamily="34" charset="0"/>
            </a:endParaRPr>
          </a:p>
          <a:p>
            <a:pPr marL="285750" indent="-169863">
              <a:buFont typeface="Wingdings" panose="05000000000000000000" pitchFamily="2" charset="2"/>
              <a:buChar char="§"/>
              <a:defRPr/>
            </a:pPr>
            <a:r>
              <a:rPr lang="en-GB" sz="1500" b="0" u="sng" dirty="0">
                <a:solidFill>
                  <a:schemeClr val="bg2">
                    <a:lumMod val="10000"/>
                  </a:schemeClr>
                </a:solidFill>
                <a:cs typeface="Arial" panose="020B0604020202020204" pitchFamily="34" charset="0"/>
              </a:rPr>
              <a:t>If worsens</a:t>
            </a:r>
            <a:r>
              <a:rPr lang="en-GB" sz="1500" b="0" dirty="0">
                <a:solidFill>
                  <a:schemeClr val="bg2">
                    <a:lumMod val="10000"/>
                  </a:schemeClr>
                </a:solidFill>
                <a:cs typeface="Arial" panose="020B0604020202020204" pitchFamily="34" charset="0"/>
              </a:rPr>
              <a:t>: treat as grade 2-4</a:t>
            </a:r>
          </a:p>
        </p:txBody>
      </p:sp>
      <p:sp>
        <p:nvSpPr>
          <p:cNvPr id="46" name="Rectangle 45"/>
          <p:cNvSpPr/>
          <p:nvPr/>
        </p:nvSpPr>
        <p:spPr bwMode="auto">
          <a:xfrm>
            <a:off x="7623175" y="2967038"/>
            <a:ext cx="3455988" cy="1590675"/>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Reimage every 1-3 days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If improves: when symptoms near baseline, taper steroids over ≥ 1 mo and resume I-O therapy</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Antibiotics?</a:t>
            </a:r>
          </a:p>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If worsens: treat as grade 3/4</a:t>
            </a:r>
          </a:p>
        </p:txBody>
      </p:sp>
      <p:sp>
        <p:nvSpPr>
          <p:cNvPr id="48" name="Rectangle 47"/>
          <p:cNvSpPr/>
          <p:nvPr/>
        </p:nvSpPr>
        <p:spPr bwMode="auto">
          <a:xfrm>
            <a:off x="7623175" y="4592638"/>
            <a:ext cx="3455988" cy="1589087"/>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285750" indent="-169863">
              <a:buFont typeface="Wingdings" panose="05000000000000000000" pitchFamily="2" charset="2"/>
              <a:buChar char="§"/>
              <a:defRPr/>
            </a:pPr>
            <a:r>
              <a:rPr lang="en-GB" sz="1500" b="0" dirty="0">
                <a:solidFill>
                  <a:schemeClr val="bg2">
                    <a:lumMod val="10000"/>
                  </a:schemeClr>
                </a:solidFill>
                <a:cs typeface="Arial" panose="020B0604020202020204" pitchFamily="34" charset="0"/>
              </a:rPr>
              <a:t>If improves to baseline, taper steroids over &gt; 6 wks</a:t>
            </a:r>
          </a:p>
          <a:p>
            <a:pPr marL="285750" indent="-169863">
              <a:buFont typeface="Wingdings" panose="05000000000000000000" pitchFamily="2" charset="2"/>
              <a:buChar char="§"/>
              <a:defRPr/>
            </a:pPr>
            <a:r>
              <a:rPr lang="en-GB" sz="1500" b="0" u="sng" dirty="0">
                <a:solidFill>
                  <a:schemeClr val="bg2">
                    <a:lumMod val="10000"/>
                  </a:schemeClr>
                </a:solidFill>
                <a:cs typeface="Arial" panose="020B0604020202020204" pitchFamily="34" charset="0"/>
              </a:rPr>
              <a:t>If no improvement after 48 hrs or worsens</a:t>
            </a:r>
            <a:r>
              <a:rPr lang="en-GB" sz="1500" b="0" dirty="0">
                <a:solidFill>
                  <a:schemeClr val="bg2">
                    <a:lumMod val="10000"/>
                  </a:schemeClr>
                </a:solidFill>
                <a:cs typeface="Arial" panose="020B0604020202020204" pitchFamily="34" charset="0"/>
              </a:rPr>
              <a:t>: add additional immunosuppression</a:t>
            </a:r>
          </a:p>
        </p:txBody>
      </p:sp>
      <p:sp>
        <p:nvSpPr>
          <p:cNvPr id="16" name="Text Box 15"/>
          <p:cNvSpPr txBox="1">
            <a:spLocks noChangeArrowheads="1"/>
          </p:cNvSpPr>
          <p:nvPr/>
        </p:nvSpPr>
        <p:spPr bwMode="auto">
          <a:xfrm>
            <a:off x="412750" y="6357938"/>
            <a:ext cx="7851775" cy="306387"/>
          </a:xfrm>
          <a:prstGeom prst="rect">
            <a:avLst/>
          </a:prstGeom>
          <a:noFill/>
          <a:ln>
            <a:noFill/>
          </a:ln>
          <a:extLst/>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fr-FR" altLang="en-US" sz="1400" b="0" spc="-10" dirty="0">
                <a:solidFill>
                  <a:srgbClr val="CDCDCF"/>
                </a:solidFill>
              </a:rPr>
              <a:t>References in slidenotes.</a:t>
            </a:r>
          </a:p>
        </p:txBody>
      </p:sp>
      <p:grpSp>
        <p:nvGrpSpPr>
          <p:cNvPr id="17" name="Group 8"/>
          <p:cNvGrpSpPr>
            <a:grpSpLocks/>
          </p:cNvGrpSpPr>
          <p:nvPr/>
        </p:nvGrpSpPr>
        <p:grpSpPr bwMode="auto">
          <a:xfrm>
            <a:off x="9194800" y="6203950"/>
            <a:ext cx="2673350" cy="455613"/>
            <a:chOff x="6294438" y="6210300"/>
            <a:chExt cx="2673350" cy="455613"/>
          </a:xfrm>
        </p:grpSpPr>
        <p:sp>
          <p:nvSpPr>
            <p:cNvPr id="18" name="Rectangle 9"/>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19" name="Picture 10"/>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5728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naging Patients on PD-1/PD-L1 Therapy&amp;quot;&quot;/&gt;&lt;property id=&quot;20307&quot; value=&quot;261&quot;/&gt;&lt;/object&gt;&lt;object type=&quot;3&quot; unique_id=&quot;10005&quot;&gt;&lt;property id=&quot;20148&quot; value=&quot;5&quot;/&gt;&lt;property id=&quot;20300&quot; value=&quot;Slide 2 - &amp;quot;Case 1: Pt With Newly Diagnosed Stage IV Squamous NSCLC&amp;quot;&quot;/&gt;&lt;property id=&quot;20307&quot; value=&quot;423&quot;/&gt;&lt;/object&gt;&lt;object type=&quot;3&quot; unique_id=&quot;10006&quot;&gt;&lt;property id=&quot;20148&quot; value=&quot;5&quot;/&gt;&lt;property id=&quot;20300&quot; value=&quot;Slide 3 - &amp;quot;Case 1: Complications on Anti–PD-1 Therapy&amp;quot;&quot;/&gt;&lt;property id=&quot;20307&quot; value=&quot;424&quot;/&gt;&lt;/object&gt;&lt;object type=&quot;3&quot; unique_id=&quot;10007&quot;&gt;&lt;property id=&quot;20148&quot; value=&quot;5&quot;/&gt;&lt;property id=&quot;20300&quot; value=&quot;Slide 4 - &amp;quot;Which of the following management approaches would you recommend as the next step for this patient?&amp;quot;&quot;/&gt;&lt;property id=&quot;20307&quot; value=&quot;425&quot;/&gt;&lt;/object&gt;&lt;object type=&quot;3&quot; unique_id=&quot;10008&quot;&gt;&lt;property id=&quot;20148&quot; value=&quot;5&quot;/&gt;&lt;property id=&quot;20300&quot; value=&quot;Slide 5 - &amp;quot;The patient was hospitalized. A workup for infectious pneumonia was negative. Which of the following would you reco&quot;/&gt;&lt;property id=&quot;20307&quot; value=&quot;426&quot;/&gt;&lt;/object&gt;&lt;object type=&quot;3&quot; unique_id=&quot;10009&quot;&gt;&lt;property id=&quot;20148&quot; value=&quot;5&quot;/&gt;&lt;property id=&quot;20300&quot; value=&quot;Slide 6 - &amp;quot;A Clinician’s Guide to Managing Immune-Related AEs: An Interactive Algorithm Tool&amp;quot;&quot;/&gt;&lt;property id=&quot;20307&quot; value=&quot;458&quot;/&gt;&lt;/object&gt;&lt;object type=&quot;3&quot; unique_id=&quot;10010&quot;&gt;&lt;property id=&quot;20148&quot; value=&quot;5&quot;/&gt;&lt;property id=&quot;20300&quot; value=&quot;Slide 7 - &amp;quot;A Clinician’s Guide to Managing Immune-Related AEs: An Interactive Algorithm Tool&amp;quot;&quot;/&gt;&lt;property id=&quot;20307&quot; value=&quot;459&quot;/&gt;&lt;/object&gt;&lt;object type=&quot;3&quot; unique_id=&quot;10011&quot;&gt;&lt;property id=&quot;20148&quot; value=&quot;5&quot;/&gt;&lt;property id=&quot;20300&quot; value=&quot;Slide 8 - &amp;quot;A Clinician’s Guide to Managing Immune-Related AEs: An Interactive Algorithm Tool&amp;quot;&quot;/&gt;&lt;property id=&quot;20307&quot; value=&quot;448&quot;/&gt;&lt;/object&gt;&lt;object type=&quot;3&quot; unique_id=&quot;10012&quot;&gt;&lt;property id=&quot;20148&quot; value=&quot;5&quot;/&gt;&lt;property id=&quot;20300&quot; value=&quot;Slide 9 - &amp;quot;Case 1 Continued: Treatment for Complications on Anti–PD-1 Therapy&amp;quot;&quot;/&gt;&lt;property id=&quot;20307&quot; value=&quot;427&quot;/&gt;&lt;/object&gt;&lt;object type=&quot;3&quot; unique_id=&quot;10013&quot;&gt;&lt;property id=&quot;20148&quot; value=&quot;5&quot;/&gt;&lt;property id=&quot;20300&quot; value=&quot;Slide 10 - &amp;quot;Based on the most recent CT scan following 2 months of steroid therapy, which of the following would you recommend&quot;/&gt;&lt;property id=&quot;20307&quot; value=&quot;428&quot;/&gt;&lt;/object&gt;&lt;object type=&quot;3&quot; unique_id=&quot;10014&quot;&gt;&lt;property id=&quot;20148&quot; value=&quot;5&quot;/&gt;&lt;property id=&quot;20300&quot; value=&quot;Slide 11 - &amp;quot;Algorithm for Managing Immune-Related Pneumonitis on PD-1/PD-L1 Inhibitor Therapy&amp;quot;&quot;/&gt;&lt;property id=&quot;20307&quot; value=&quot;451&quot;/&gt;&lt;/object&gt;&lt;object type=&quot;3&quot; unique_id=&quot;10015&quot;&gt;&lt;property id=&quot;20148&quot; value=&quot;5&quot;/&gt;&lt;property id=&quot;20300&quot; value=&quot;Slide 12 - &amp;quot;Case 2: Pt With Stage IV Adenocarcinoma on Investigational Combination Therapy&amp;quot;&quot;/&gt;&lt;property id=&quot;20307&quot; value=&quot;430&quot;/&gt;&lt;/object&gt;&lt;object type=&quot;3&quot; unique_id=&quot;10016&quot;&gt;&lt;property id=&quot;20148&quot; value=&quot;5&quot;/&gt;&lt;property id=&quot;20300&quot; value=&quot;Slide 13 - &amp;quot;Which of the following management approaches would you recommend for this pt?&amp;quot;&quot;/&gt;&lt;property id=&quot;20307&quot; value=&quot;431&quot;/&gt;&lt;/object&gt;&lt;object type=&quot;3&quot; unique_id=&quot;10017&quot;&gt;&lt;property id=&quot;20148&quot; value=&quot;5&quot;/&gt;&lt;property id=&quot;20300&quot; value=&quot;Slide 14 - &amp;quot;Ipilimumab: Immune-related AEs&amp;quot;&quot;/&gt;&lt;property id=&quot;20307&quot; value=&quot;432&quot;/&gt;&lt;/object&gt;&lt;object type=&quot;3&quot; unique_id=&quot;10018&quot;&gt;&lt;property id=&quot;20148&quot; value=&quot;5&quot;/&gt;&lt;property id=&quot;20300&quot; value=&quot;Slide 15 - &amp;quot;A Clinician’s Guide to Managing Immune-Related AEs: An Interactive Algorithm Tool&amp;quot;&quot;/&gt;&lt;property id=&quot;20307&quot; value=&quot;460&quot;/&gt;&lt;/object&gt;&lt;object type=&quot;3&quot; unique_id=&quot;10019&quot;&gt;&lt;property id=&quot;20148&quot; value=&quot;5&quot;/&gt;&lt;property id=&quot;20300&quot; value=&quot;Slide 16 - &amp;quot;Gastrointestinal Immune-Related AE Management Algorithm&amp;quot;&quot;/&gt;&lt;property id=&quot;20307&quot; value=&quot;452&quot;/&gt;&lt;/object&gt;&lt;object type=&quot;3&quot; unique_id=&quot;10020&quot;&gt;&lt;property id=&quot;20148&quot; value=&quot;5&quot;/&gt;&lt;property id=&quot;20300&quot; value=&quot;Slide 17 - &amp;quot;Common Immune-related AEs Associated With Checkpoint Inhibitors&amp;quot;&quot;/&gt;&lt;property id=&quot;20307&quot; value=&quot;433&quot;/&gt;&lt;/object&gt;&lt;object type=&quot;3&quot; unique_id=&quot;10021&quot;&gt;&lt;property id=&quot;20148&quot; value=&quot;5&quot;/&gt;&lt;property id=&quot;20300&quot; value=&quot;Slide 18 - &amp;quot;Distribution of Immune-Related AEs With CTLA-4, PD-1, and PD-L1 Inhibition&amp;quot;&quot;/&gt;&lt;property id=&quot;20307&quot; value=&quot;449&quot;/&gt;&lt;/object&gt;&lt;object type=&quot;3&quot; unique_id=&quot;10022&quot;&gt;&lt;property id=&quot;20148&quot; value=&quot;5&quot;/&gt;&lt;property id=&quot;20300&quot; value=&quot;Slide 19 - &amp;quot;General Thoughts for Managing Immune-Related AEs Associated With Immune Checkpoint Inhibitors&amp;quot;&quot;/&gt;&lt;property id=&quot;20307&quot; value=&quot;453&quot;/&gt;&lt;/object&gt;&lt;object type=&quot;3&quot; unique_id=&quot;10023&quot;&gt;&lt;property id=&quot;20148&quot; value=&quot;5&quot;/&gt;&lt;property id=&quot;20300&quot; value=&quot;Slide 20 - &amp;quot;Early Diagnosis and Management of Immune-related AEs Is Essential&amp;quot;&quot;/&gt;&lt;property id=&quot;20307&quot; value=&quot;436&quot;/&gt;&lt;/object&gt;&lt;object type=&quot;3&quot; unique_id=&quot;10024&quot;&gt;&lt;property id=&quot;20148&quot; value=&quot;5&quot;/&gt;&lt;property id=&quot;20300&quot; value=&quot;Slide 21 - &amp;quot;Case 3: Pt With Advanced Squamous NSCLC on Second-Line Atezolizumab&amp;quot;&quot;/&gt;&lt;property id=&quot;20307&quot; value=&quot;439&quot;/&gt;&lt;/object&gt;&lt;object type=&quot;3&quot; unique_id=&quot;10025&quot;&gt;&lt;property id=&quot;20148&quot; value=&quot;5&quot;/&gt;&lt;property id=&quot;20300&quot; value=&quot;Slide 22 - &amp;quot;Which of the following would you recommend for this patient?&amp;quot;&quot;/&gt;&lt;property id=&quot;20307&quot; value=&quot;440&quot;/&gt;&lt;/object&gt;&lt;object type=&quot;3&quot; unique_id=&quot;10026&quot;&gt;&lt;property id=&quot;20148&quot; value=&quot;5&quot;/&gt;&lt;property id=&quot;20300&quot; value=&quot;Slide 23 - &amp;quot;Case 3 Continued: Clinical Course&amp;quot;&quot;/&gt;&lt;property id=&quot;20307&quot; value=&quot;441&quot;/&gt;&lt;/object&gt;&lt;object type=&quot;3&quot; unique_id=&quot;10027&quot;&gt;&lt;property id=&quot;20148&quot; value=&quot;5&quot;/&gt;&lt;property id=&quot;20300&quot; value=&quot;Slide 24 - &amp;quot;Pseudoprogression on Anti–PD-1 Therapy&amp;quot;&quot;/&gt;&lt;property id=&quot;20307&quot; value=&quot;437&quot;/&gt;&lt;/object&gt;&lt;object type=&quot;3&quot; unique_id=&quot;10028&quot;&gt;&lt;property id=&quot;20148&quot; value=&quot;5&quot;/&gt;&lt;property id=&quot;20300&quot; value=&quot;Slide 25 - &amp;quot;How Common Is Pseudoprogression in Pts With Advanced NSCLC Treated With PD-1 Inhibitors?&amp;quot;&quot;/&gt;&lt;property id=&quot;20307&quot; value=&quot;454&quot;/&gt;&lt;/object&gt;&lt;object type=&quot;3&quot; unique_id=&quot;10029&quot;&gt;&lt;property id=&quot;20148&quot; value=&quot;5&quot;/&gt;&lt;property id=&quot;20300&quot; value=&quot;Slide 26 - &amp;quot;Considerations for Duration of Checkpoint Inhibitor Therapy&amp;quot;&quot;/&gt;&lt;property id=&quot;20307&quot; value=&quot;442&quot;/&gt;&lt;/object&gt;&lt;object type=&quot;3&quot; unique_id=&quot;10030&quot;&gt;&lt;property id=&quot;20148&quot; value=&quot;5&quot;/&gt;&lt;property id=&quot;20300&quot; value=&quot;Slide 27 - &amp;quot;What is the Optimal Duration of Immune Checkpoint Therapy?&amp;quot;&quot;/&gt;&lt;property id=&quot;20307&quot; value=&quot;444&quot;/&gt;&lt;/object&gt;&lt;object type=&quot;3&quot; unique_id=&quot;10031&quot;&gt;&lt;property id=&quot;20148&quot; value=&quot;5&quot;/&gt;&lt;property id=&quot;20300&quot; value=&quot;Slide 28 - &amp;quot;Conclusions&amp;quot;&quot;/&gt;&lt;property id=&quot;20307&quot; value=&quot;443&quot;/&gt;&lt;/object&gt;&lt;/object&gt;&lt;/object&gt;&lt;/database&gt;"/>
</p:tagLst>
</file>

<file path=ppt/theme/theme1.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03FC0E6DE454AA64710CE900A8930" ma:contentTypeVersion="1" ma:contentTypeDescription="Create a new document." ma:contentTypeScope="" ma:versionID="47b923d13b98017fcca4c6f8736a3184">
  <xsd:schema xmlns:xsd="http://www.w3.org/2001/XMLSchema" xmlns:xs="http://www.w3.org/2001/XMLSchema" xmlns:p="http://schemas.microsoft.com/office/2006/metadata/properties" xmlns:ns2="d54cbe69-32bd-412a-b004-9152f949605e" xmlns:ns3="3df22f8f-dce1-4460-9aff-c90532df4fbe" targetNamespace="http://schemas.microsoft.com/office/2006/metadata/properties" ma:root="true" ma:fieldsID="263be98e933100d00902d5931dee2142" ns2:_="" ns3:_="">
    <xsd:import namespace="d54cbe69-32bd-412a-b004-9152f949605e"/>
    <xsd:import namespace="3df22f8f-dce1-4460-9aff-c90532df4fbe"/>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df22f8f-dce1-4460-9aff-c90532df4fbe"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Live"/>
          <xsd:enumeration value="Slides - Downloadable"/>
          <xsd:enumeration value="Slides - Live Print"/>
          <xsd:enumeration value="Permissions"/>
          <xsd:enumeration value="Outcomes - Quest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3df22f8f-dce1-4460-9aff-c90532df4fbe">Slides - Downloadable</Document_x0020_Category>
    <_dlc_DocId xmlns="d54cbe69-32bd-412a-b004-9152f949605e">56M7VY3CDVN5-2110773294-6</_dlc_DocId>
    <_dlc_DocIdUrl xmlns="d54cbe69-32bd-412a-b004-9152f949605e">
      <Url>https://intranet.clinicaloptions.com/mews/oncology/ASCO_Lung_Immunotherapy_Satellite-TU_2017/Slides_-__4/_layouts/15/DocIdRedir.aspx?ID=56M7VY3CDVN5-2110773294-6</Url>
      <Description>56M7VY3CDVN5-2110773294-6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A5230B-3695-4B7A-91B5-C45E3BEF3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cbe69-32bd-412a-b004-9152f949605e"/>
    <ds:schemaRef ds:uri="3df22f8f-dce1-4460-9aff-c90532df4f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78CAF-66C5-4BE5-A878-517EC4DB2041}">
  <ds:schemaRefs>
    <ds:schemaRef ds:uri="http://purl.org/dc/elements/1.1/"/>
    <ds:schemaRef ds:uri="http://schemas.microsoft.com/office/2006/metadata/properties"/>
    <ds:schemaRef ds:uri="d54cbe69-32bd-412a-b004-9152f949605e"/>
    <ds:schemaRef ds:uri="http://purl.org/dc/terms/"/>
    <ds:schemaRef ds:uri="http://schemas.openxmlformats.org/package/2006/metadata/core-properties"/>
    <ds:schemaRef ds:uri="3df22f8f-dce1-4460-9aff-c90532df4fbe"/>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4E69EA8-1488-47B7-A89F-278BAB2770E2}">
  <ds:schemaRefs>
    <ds:schemaRef ds:uri="http://schemas.microsoft.com/sharepoint/v3/contenttype/forms"/>
  </ds:schemaRefs>
</ds:datastoreItem>
</file>

<file path=customXml/itemProps4.xml><?xml version="1.0" encoding="utf-8"?>
<ds:datastoreItem xmlns:ds="http://schemas.openxmlformats.org/officeDocument/2006/customXml" ds:itemID="{4CB25259-0E09-456C-B7A6-AFC9B7045B1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5048</TotalTime>
  <Words>2024</Words>
  <Application>Microsoft Office PowerPoint</Application>
  <PresentationFormat>Personalizados</PresentationFormat>
  <Paragraphs>333</Paragraphs>
  <Slides>25</Slides>
  <Notes>20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25</vt:i4>
      </vt:variant>
    </vt:vector>
  </HeadingPairs>
  <TitlesOfParts>
    <vt:vector size="32" baseType="lpstr">
      <vt:lpstr>MS PGothic</vt:lpstr>
      <vt:lpstr>Arial</vt:lpstr>
      <vt:lpstr>Calibri</vt:lpstr>
      <vt:lpstr>Symbol</vt:lpstr>
      <vt:lpstr>Times</vt:lpstr>
      <vt:lpstr>Wingdings</vt:lpstr>
      <vt:lpstr>Custom Design</vt:lpstr>
      <vt:lpstr>Managing Patients on PD-1/PD-L1 Therapy</vt:lpstr>
      <vt:lpstr>About These Slides</vt:lpstr>
      <vt:lpstr>Faculty Disclosure</vt:lpstr>
      <vt:lpstr>Case 1: Pt With Newly Diagnosed Stage IV Squamous NSCLC</vt:lpstr>
      <vt:lpstr>Case 1: Complications on Anti–PD-1 Therapy</vt:lpstr>
      <vt:lpstr>A Clinician’s Guide to Managing Immune-Related AEs: An Interactive Algorithm Tool</vt:lpstr>
      <vt:lpstr>A Clinician’s Guide to Managing Immune-Related AEs: An Interactive Algorithm Tool</vt:lpstr>
      <vt:lpstr>A Clinician’s Guide to Managing Immune-Related AEs: An Interactive Algorithm Tool</vt:lpstr>
      <vt:lpstr>Algorithm for Managing Immune-Related Pneumonitis on PD-1/PD-L1 Inhibitor Therapy</vt:lpstr>
      <vt:lpstr>Case 2: Pt With Stage IV Adenocarcinoma on Investigational Combination Therapy</vt:lpstr>
      <vt:lpstr>Ipilimumab: Immune-Related AEs</vt:lpstr>
      <vt:lpstr>A Clinician’s Guide to Managing Immune-Related AEs: An Interactive Algorithm Tool</vt:lpstr>
      <vt:lpstr>Gastrointestinal Immune-Related AE Management Algorithm</vt:lpstr>
      <vt:lpstr>Common Immune-Related AEs Associated With Checkpoint Inhibitors</vt:lpstr>
      <vt:lpstr>Distribution of Immune-Related AEs With  CTLA-4, PD-1, and PD-L1 Inhibition</vt:lpstr>
      <vt:lpstr>General Thoughts for Managing Immune-Related AEs Associated With Immune Checkpoint Inhibitors</vt:lpstr>
      <vt:lpstr>Early Diagnosis and Management of Immune-Related AEs Is Essential</vt:lpstr>
      <vt:lpstr>Case 3: Pt With Advanced Squamous NSCLC on Second-line Atezolizumab</vt:lpstr>
      <vt:lpstr>Case 3: Clinical Course</vt:lpstr>
      <vt:lpstr>Pseudoprogression on Anti–PD-1 Therapy</vt:lpstr>
      <vt:lpstr>How Common Is Pseudoprogression in Pts With Advanced NSCLC Treated With PD-1 Inhibitors?</vt:lpstr>
      <vt:lpstr>Considerations for Duration of Checkpoint Inhibitor Therapy</vt:lpstr>
      <vt:lpstr>What Is the Optimal Duration of Immune Checkpoint Therapy?</vt:lpstr>
      <vt:lpstr>Conclusions</vt:lpstr>
      <vt:lpstr>Go Online for More CCO  Coverage of Oncology!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Patients on PD-1/PD-L1 Therapy</dc:title>
  <dc:creator>Kim</dc:creator>
  <cp:lastModifiedBy>Lucio Lara Santos</cp:lastModifiedBy>
  <cp:revision>320</cp:revision>
  <cp:lastPrinted>2017-01-05T18:52:18Z</cp:lastPrinted>
  <dcterms:created xsi:type="dcterms:W3CDTF">2013-11-13T15:05:25Z</dcterms:created>
  <dcterms:modified xsi:type="dcterms:W3CDTF">2017-06-30T09:18:02Z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0x01010000203FC0E6DE454AA64710CE900A8930</vt:lpwstr>
  </property>
  <property fmtid="{D5CDD505-2E9C-101B-9397-08002B2CF9AE}" pid="3" name="_dlc_DocIdItemGuid">
    <vt:lpwstr>a154064b-bc3a-4847-88f5-cec563a2c9b6</vt:lpwstr>
  </property>
</Properties>
</file>